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60" r:id="rId6"/>
    <p:sldId id="261" r:id="rId7"/>
    <p:sldId id="262" r:id="rId8"/>
    <p:sldId id="265" r:id="rId9"/>
    <p:sldId id="266" r:id="rId10"/>
    <p:sldId id="267" r:id="rId11"/>
    <p:sldId id="268" r:id="rId12"/>
    <p:sldId id="263" r:id="rId13"/>
    <p:sldId id="264" r:id="rId14"/>
    <p:sldId id="269" r:id="rId15"/>
    <p:sldId id="270" r:id="rId16"/>
    <p:sldId id="271" r:id="rId17"/>
    <p:sldId id="273" r:id="rId18"/>
    <p:sldId id="272" r:id="rId19"/>
    <p:sldId id="274"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p:restoredTop sz="94572"/>
  </p:normalViewPr>
  <p:slideViewPr>
    <p:cSldViewPr snapToGrid="0">
      <p:cViewPr varScale="1">
        <p:scale>
          <a:sx n="107" d="100"/>
          <a:sy n="107" d="100"/>
        </p:scale>
        <p:origin x="92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8.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8.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21435D-D12C-4E66-B403-DB3E1AEDFE9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5E2DC3F-AF0B-421A-94B0-5202FA4B2AD4}">
      <dgm:prSet/>
      <dgm:spPr/>
      <dgm:t>
        <a:bodyPr/>
        <a:lstStyle/>
        <a:p>
          <a:pPr>
            <a:lnSpc>
              <a:spcPct val="100000"/>
            </a:lnSpc>
          </a:pPr>
          <a:r>
            <a:rPr kumimoji="1" lang="zh-CN"/>
            <a:t>数据采集</a:t>
          </a:r>
          <a:endParaRPr lang="en-US"/>
        </a:p>
      </dgm:t>
    </dgm:pt>
    <dgm:pt modelId="{06124516-77FB-40FB-8300-4838317DB3A0}" type="parTrans" cxnId="{3CAA0AD4-311B-4804-96EF-5BFF90C84C72}">
      <dgm:prSet/>
      <dgm:spPr/>
      <dgm:t>
        <a:bodyPr/>
        <a:lstStyle/>
        <a:p>
          <a:endParaRPr lang="en-US"/>
        </a:p>
      </dgm:t>
    </dgm:pt>
    <dgm:pt modelId="{CFA3D3F4-7F44-4E0F-A5E3-A9328F5DB884}" type="sibTrans" cxnId="{3CAA0AD4-311B-4804-96EF-5BFF90C84C72}">
      <dgm:prSet/>
      <dgm:spPr/>
      <dgm:t>
        <a:bodyPr/>
        <a:lstStyle/>
        <a:p>
          <a:endParaRPr lang="en-US"/>
        </a:p>
      </dgm:t>
    </dgm:pt>
    <dgm:pt modelId="{D5680F09-E3BA-4BE9-90BC-4A2A2B3C49D5}">
      <dgm:prSet/>
      <dgm:spPr/>
      <dgm:t>
        <a:bodyPr/>
        <a:lstStyle/>
        <a:p>
          <a:pPr>
            <a:lnSpc>
              <a:spcPct val="100000"/>
            </a:lnSpc>
          </a:pPr>
          <a:r>
            <a:rPr kumimoji="1" lang="zh-CN"/>
            <a:t>数据处理</a:t>
          </a:r>
          <a:endParaRPr lang="en-US"/>
        </a:p>
      </dgm:t>
    </dgm:pt>
    <dgm:pt modelId="{8E24A5C5-DEEA-4B37-8720-674DA1BD7B18}" type="parTrans" cxnId="{7400CA93-849F-4A79-A0A4-650146EDEA4E}">
      <dgm:prSet/>
      <dgm:spPr/>
      <dgm:t>
        <a:bodyPr/>
        <a:lstStyle/>
        <a:p>
          <a:endParaRPr lang="en-US"/>
        </a:p>
      </dgm:t>
    </dgm:pt>
    <dgm:pt modelId="{7876220C-50D2-44F1-9A0A-5319D33E8DE0}" type="sibTrans" cxnId="{7400CA93-849F-4A79-A0A4-650146EDEA4E}">
      <dgm:prSet/>
      <dgm:spPr/>
      <dgm:t>
        <a:bodyPr/>
        <a:lstStyle/>
        <a:p>
          <a:endParaRPr lang="en-US"/>
        </a:p>
      </dgm:t>
    </dgm:pt>
    <dgm:pt modelId="{F1C616F5-E052-4E1F-AC2A-B0CF7C37B6D9}">
      <dgm:prSet/>
      <dgm:spPr/>
      <dgm:t>
        <a:bodyPr/>
        <a:lstStyle/>
        <a:p>
          <a:pPr>
            <a:lnSpc>
              <a:spcPct val="100000"/>
            </a:lnSpc>
          </a:pPr>
          <a:r>
            <a:rPr kumimoji="1" lang="zh-CN"/>
            <a:t>模型训练</a:t>
          </a:r>
          <a:endParaRPr lang="en-US"/>
        </a:p>
      </dgm:t>
    </dgm:pt>
    <dgm:pt modelId="{36D5492B-825F-4920-A5F1-05941D522661}" type="parTrans" cxnId="{97F73188-29A5-490E-877B-330FAF09DCBE}">
      <dgm:prSet/>
      <dgm:spPr/>
      <dgm:t>
        <a:bodyPr/>
        <a:lstStyle/>
        <a:p>
          <a:endParaRPr lang="en-US"/>
        </a:p>
      </dgm:t>
    </dgm:pt>
    <dgm:pt modelId="{99A1AFB4-71B5-4690-8018-55E9FC42E8A4}" type="sibTrans" cxnId="{97F73188-29A5-490E-877B-330FAF09DCBE}">
      <dgm:prSet/>
      <dgm:spPr/>
      <dgm:t>
        <a:bodyPr/>
        <a:lstStyle/>
        <a:p>
          <a:endParaRPr lang="en-US"/>
        </a:p>
      </dgm:t>
    </dgm:pt>
    <dgm:pt modelId="{415BA4C6-1CF1-47DF-B0E4-8AFB7832BD83}">
      <dgm:prSet/>
      <dgm:spPr/>
      <dgm:t>
        <a:bodyPr/>
        <a:lstStyle/>
        <a:p>
          <a:pPr>
            <a:lnSpc>
              <a:spcPct val="100000"/>
            </a:lnSpc>
          </a:pPr>
          <a:r>
            <a:rPr kumimoji="1" lang="zh-CN"/>
            <a:t>优化模型</a:t>
          </a:r>
          <a:endParaRPr lang="en-US"/>
        </a:p>
      </dgm:t>
    </dgm:pt>
    <dgm:pt modelId="{B438D18F-F392-4E08-ABC4-06148B6E013B}" type="parTrans" cxnId="{E3850084-A307-4945-9F09-B91EACA00FD5}">
      <dgm:prSet/>
      <dgm:spPr/>
      <dgm:t>
        <a:bodyPr/>
        <a:lstStyle/>
        <a:p>
          <a:endParaRPr lang="en-US"/>
        </a:p>
      </dgm:t>
    </dgm:pt>
    <dgm:pt modelId="{76087833-486C-4545-B9E5-8AF8FC44C94A}" type="sibTrans" cxnId="{E3850084-A307-4945-9F09-B91EACA00FD5}">
      <dgm:prSet/>
      <dgm:spPr/>
      <dgm:t>
        <a:bodyPr/>
        <a:lstStyle/>
        <a:p>
          <a:endParaRPr lang="en-US"/>
        </a:p>
      </dgm:t>
    </dgm:pt>
    <dgm:pt modelId="{707FD733-29B2-4C34-B596-9931FE0B3071}">
      <dgm:prSet/>
      <dgm:spPr/>
      <dgm:t>
        <a:bodyPr/>
        <a:lstStyle/>
        <a:p>
          <a:pPr>
            <a:lnSpc>
              <a:spcPct val="100000"/>
            </a:lnSpc>
          </a:pPr>
          <a:r>
            <a:rPr kumimoji="1" lang="zh-CN"/>
            <a:t>结果对比</a:t>
          </a:r>
          <a:endParaRPr lang="en-US"/>
        </a:p>
      </dgm:t>
    </dgm:pt>
    <dgm:pt modelId="{67BA511C-9E54-47CB-AF1A-6903A5B731BB}" type="parTrans" cxnId="{44FFC2E9-5C53-449B-BBFF-E30845B785C7}">
      <dgm:prSet/>
      <dgm:spPr/>
      <dgm:t>
        <a:bodyPr/>
        <a:lstStyle/>
        <a:p>
          <a:endParaRPr lang="en-US"/>
        </a:p>
      </dgm:t>
    </dgm:pt>
    <dgm:pt modelId="{6C089BAD-4998-4A1E-9034-033C74859F85}" type="sibTrans" cxnId="{44FFC2E9-5C53-449B-BBFF-E30845B785C7}">
      <dgm:prSet/>
      <dgm:spPr/>
      <dgm:t>
        <a:bodyPr/>
        <a:lstStyle/>
        <a:p>
          <a:endParaRPr lang="en-US"/>
        </a:p>
      </dgm:t>
    </dgm:pt>
    <dgm:pt modelId="{5CAE1554-2E79-4088-9593-F246A87F33A2}" type="pres">
      <dgm:prSet presAssocID="{F321435D-D12C-4E66-B403-DB3E1AEDFE9F}" presName="root" presStyleCnt="0">
        <dgm:presLayoutVars>
          <dgm:dir/>
          <dgm:resizeHandles val="exact"/>
        </dgm:presLayoutVars>
      </dgm:prSet>
      <dgm:spPr/>
    </dgm:pt>
    <dgm:pt modelId="{907BB943-0AE1-474F-B7B9-7C6B12DB8498}" type="pres">
      <dgm:prSet presAssocID="{B5E2DC3F-AF0B-421A-94B0-5202FA4B2AD4}" presName="compNode" presStyleCnt="0"/>
      <dgm:spPr/>
    </dgm:pt>
    <dgm:pt modelId="{9D19B049-297B-44E6-8776-684468E393F6}" type="pres">
      <dgm:prSet presAssocID="{B5E2DC3F-AF0B-421A-94B0-5202FA4B2A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458B0EFE-2BB4-4ECA-89FB-DFCC6583F303}" type="pres">
      <dgm:prSet presAssocID="{B5E2DC3F-AF0B-421A-94B0-5202FA4B2AD4}" presName="spaceRect" presStyleCnt="0"/>
      <dgm:spPr/>
    </dgm:pt>
    <dgm:pt modelId="{1A349619-0033-4C12-9330-D98A9AF57B70}" type="pres">
      <dgm:prSet presAssocID="{B5E2DC3F-AF0B-421A-94B0-5202FA4B2AD4}" presName="textRect" presStyleLbl="revTx" presStyleIdx="0" presStyleCnt="5">
        <dgm:presLayoutVars>
          <dgm:chMax val="1"/>
          <dgm:chPref val="1"/>
        </dgm:presLayoutVars>
      </dgm:prSet>
      <dgm:spPr/>
    </dgm:pt>
    <dgm:pt modelId="{24577699-648B-4847-B804-ECD317C61937}" type="pres">
      <dgm:prSet presAssocID="{CFA3D3F4-7F44-4E0F-A5E3-A9328F5DB884}" presName="sibTrans" presStyleCnt="0"/>
      <dgm:spPr/>
    </dgm:pt>
    <dgm:pt modelId="{77E20722-E731-44EB-957D-DC76AEF66DF1}" type="pres">
      <dgm:prSet presAssocID="{D5680F09-E3BA-4BE9-90BC-4A2A2B3C49D5}" presName="compNode" presStyleCnt="0"/>
      <dgm:spPr/>
    </dgm:pt>
    <dgm:pt modelId="{67B72CC1-DD4C-44F3-B1E6-33408D54BD47}" type="pres">
      <dgm:prSet presAssocID="{D5680F09-E3BA-4BE9-90BC-4A2A2B3C49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数据库"/>
        </a:ext>
      </dgm:extLst>
    </dgm:pt>
    <dgm:pt modelId="{053829D3-DA07-41E7-B6D3-AB90F40CF481}" type="pres">
      <dgm:prSet presAssocID="{D5680F09-E3BA-4BE9-90BC-4A2A2B3C49D5}" presName="spaceRect" presStyleCnt="0"/>
      <dgm:spPr/>
    </dgm:pt>
    <dgm:pt modelId="{462723AC-6EDB-4558-BC71-EFCC617B909D}" type="pres">
      <dgm:prSet presAssocID="{D5680F09-E3BA-4BE9-90BC-4A2A2B3C49D5}" presName="textRect" presStyleLbl="revTx" presStyleIdx="1" presStyleCnt="5">
        <dgm:presLayoutVars>
          <dgm:chMax val="1"/>
          <dgm:chPref val="1"/>
        </dgm:presLayoutVars>
      </dgm:prSet>
      <dgm:spPr/>
    </dgm:pt>
    <dgm:pt modelId="{5781B8D4-A5EF-482A-AA23-645D0E9626E4}" type="pres">
      <dgm:prSet presAssocID="{7876220C-50D2-44F1-9A0A-5319D33E8DE0}" presName="sibTrans" presStyleCnt="0"/>
      <dgm:spPr/>
    </dgm:pt>
    <dgm:pt modelId="{D4616CC5-C212-41FA-98E5-550E2CF5260C}" type="pres">
      <dgm:prSet presAssocID="{F1C616F5-E052-4E1F-AC2A-B0CF7C37B6D9}" presName="compNode" presStyleCnt="0"/>
      <dgm:spPr/>
    </dgm:pt>
    <dgm:pt modelId="{5F02F479-B5A1-4A2B-91A4-5CB24A19D9E9}" type="pres">
      <dgm:prSet presAssocID="{F1C616F5-E052-4E1F-AC2A-B0CF7C37B6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剧本"/>
        </a:ext>
      </dgm:extLst>
    </dgm:pt>
    <dgm:pt modelId="{508F1170-C628-4F1A-B785-1D6CD9FED6FA}" type="pres">
      <dgm:prSet presAssocID="{F1C616F5-E052-4E1F-AC2A-B0CF7C37B6D9}" presName="spaceRect" presStyleCnt="0"/>
      <dgm:spPr/>
    </dgm:pt>
    <dgm:pt modelId="{18EECDEF-C4C2-4E69-93B9-52FF41A71E9E}" type="pres">
      <dgm:prSet presAssocID="{F1C616F5-E052-4E1F-AC2A-B0CF7C37B6D9}" presName="textRect" presStyleLbl="revTx" presStyleIdx="2" presStyleCnt="5">
        <dgm:presLayoutVars>
          <dgm:chMax val="1"/>
          <dgm:chPref val="1"/>
        </dgm:presLayoutVars>
      </dgm:prSet>
      <dgm:spPr/>
    </dgm:pt>
    <dgm:pt modelId="{D7DB1E9E-5D06-41D5-90C7-7CD8EB005B3D}" type="pres">
      <dgm:prSet presAssocID="{99A1AFB4-71B5-4690-8018-55E9FC42E8A4}" presName="sibTrans" presStyleCnt="0"/>
      <dgm:spPr/>
    </dgm:pt>
    <dgm:pt modelId="{4A54DC57-524A-4354-857B-A77509D0623F}" type="pres">
      <dgm:prSet presAssocID="{415BA4C6-1CF1-47DF-B0E4-8AFB7832BD83}" presName="compNode" presStyleCnt="0"/>
      <dgm:spPr/>
    </dgm:pt>
    <dgm:pt modelId="{E9805D58-AED9-4D78-9143-EAC1E1299E34}" type="pres">
      <dgm:prSet presAssocID="{415BA4C6-1CF1-47DF-B0E4-8AFB7832BD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已断开"/>
        </a:ext>
      </dgm:extLst>
    </dgm:pt>
    <dgm:pt modelId="{B36462F5-AA8B-4AC8-930B-684A92384FED}" type="pres">
      <dgm:prSet presAssocID="{415BA4C6-1CF1-47DF-B0E4-8AFB7832BD83}" presName="spaceRect" presStyleCnt="0"/>
      <dgm:spPr/>
    </dgm:pt>
    <dgm:pt modelId="{C9AD0779-D1AE-4EA9-B2F6-319000A2727A}" type="pres">
      <dgm:prSet presAssocID="{415BA4C6-1CF1-47DF-B0E4-8AFB7832BD83}" presName="textRect" presStyleLbl="revTx" presStyleIdx="3" presStyleCnt="5">
        <dgm:presLayoutVars>
          <dgm:chMax val="1"/>
          <dgm:chPref val="1"/>
        </dgm:presLayoutVars>
      </dgm:prSet>
      <dgm:spPr/>
    </dgm:pt>
    <dgm:pt modelId="{49E66FE7-F5B9-4426-AFA0-884741FB1426}" type="pres">
      <dgm:prSet presAssocID="{76087833-486C-4545-B9E5-8AF8FC44C94A}" presName="sibTrans" presStyleCnt="0"/>
      <dgm:spPr/>
    </dgm:pt>
    <dgm:pt modelId="{FDAC8AE6-7F1C-4B5D-ABFD-8439E31AD37F}" type="pres">
      <dgm:prSet presAssocID="{707FD733-29B2-4C34-B596-9931FE0B3071}" presName="compNode" presStyleCnt="0"/>
      <dgm:spPr/>
    </dgm:pt>
    <dgm:pt modelId="{2002B5E5-BDE2-4928-8A6C-AF7D886502EC}" type="pres">
      <dgm:prSet presAssocID="{707FD733-29B2-4C34-B596-9931FE0B307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迷宫"/>
        </a:ext>
      </dgm:extLst>
    </dgm:pt>
    <dgm:pt modelId="{7951E69B-E2F6-4848-A51C-C1F77CE2E80B}" type="pres">
      <dgm:prSet presAssocID="{707FD733-29B2-4C34-B596-9931FE0B3071}" presName="spaceRect" presStyleCnt="0"/>
      <dgm:spPr/>
    </dgm:pt>
    <dgm:pt modelId="{7C6A093B-E713-49D2-9A2C-407008820064}" type="pres">
      <dgm:prSet presAssocID="{707FD733-29B2-4C34-B596-9931FE0B3071}" presName="textRect" presStyleLbl="revTx" presStyleIdx="4" presStyleCnt="5">
        <dgm:presLayoutVars>
          <dgm:chMax val="1"/>
          <dgm:chPref val="1"/>
        </dgm:presLayoutVars>
      </dgm:prSet>
      <dgm:spPr/>
    </dgm:pt>
  </dgm:ptLst>
  <dgm:cxnLst>
    <dgm:cxn modelId="{0DD48B5E-5E9E-4F3D-A5E3-4430DC4E5AA2}" type="presOf" srcId="{B5E2DC3F-AF0B-421A-94B0-5202FA4B2AD4}" destId="{1A349619-0033-4C12-9330-D98A9AF57B70}" srcOrd="0" destOrd="0" presId="urn:microsoft.com/office/officeart/2018/2/layout/IconLabelList"/>
    <dgm:cxn modelId="{5F804D7C-B92E-4CF4-ACD9-8E5EF030B594}" type="presOf" srcId="{415BA4C6-1CF1-47DF-B0E4-8AFB7832BD83}" destId="{C9AD0779-D1AE-4EA9-B2F6-319000A2727A}" srcOrd="0" destOrd="0" presId="urn:microsoft.com/office/officeart/2018/2/layout/IconLabelList"/>
    <dgm:cxn modelId="{406C8D82-BD75-489F-9821-0DE4895E31E7}" type="presOf" srcId="{707FD733-29B2-4C34-B596-9931FE0B3071}" destId="{7C6A093B-E713-49D2-9A2C-407008820064}" srcOrd="0" destOrd="0" presId="urn:microsoft.com/office/officeart/2018/2/layout/IconLabelList"/>
    <dgm:cxn modelId="{E3850084-A307-4945-9F09-B91EACA00FD5}" srcId="{F321435D-D12C-4E66-B403-DB3E1AEDFE9F}" destId="{415BA4C6-1CF1-47DF-B0E4-8AFB7832BD83}" srcOrd="3" destOrd="0" parTransId="{B438D18F-F392-4E08-ABC4-06148B6E013B}" sibTransId="{76087833-486C-4545-B9E5-8AF8FC44C94A}"/>
    <dgm:cxn modelId="{97F73188-29A5-490E-877B-330FAF09DCBE}" srcId="{F321435D-D12C-4E66-B403-DB3E1AEDFE9F}" destId="{F1C616F5-E052-4E1F-AC2A-B0CF7C37B6D9}" srcOrd="2" destOrd="0" parTransId="{36D5492B-825F-4920-A5F1-05941D522661}" sibTransId="{99A1AFB4-71B5-4690-8018-55E9FC42E8A4}"/>
    <dgm:cxn modelId="{7400CA93-849F-4A79-A0A4-650146EDEA4E}" srcId="{F321435D-D12C-4E66-B403-DB3E1AEDFE9F}" destId="{D5680F09-E3BA-4BE9-90BC-4A2A2B3C49D5}" srcOrd="1" destOrd="0" parTransId="{8E24A5C5-DEEA-4B37-8720-674DA1BD7B18}" sibTransId="{7876220C-50D2-44F1-9A0A-5319D33E8DE0}"/>
    <dgm:cxn modelId="{3C2E75B2-4B3F-44B3-9F4B-EC852743D5C7}" type="presOf" srcId="{F321435D-D12C-4E66-B403-DB3E1AEDFE9F}" destId="{5CAE1554-2E79-4088-9593-F246A87F33A2}" srcOrd="0" destOrd="0" presId="urn:microsoft.com/office/officeart/2018/2/layout/IconLabelList"/>
    <dgm:cxn modelId="{259B45C0-1FC3-4A08-A19F-C58D763B08F4}" type="presOf" srcId="{F1C616F5-E052-4E1F-AC2A-B0CF7C37B6D9}" destId="{18EECDEF-C4C2-4E69-93B9-52FF41A71E9E}" srcOrd="0" destOrd="0" presId="urn:microsoft.com/office/officeart/2018/2/layout/IconLabelList"/>
    <dgm:cxn modelId="{3CAA0AD4-311B-4804-96EF-5BFF90C84C72}" srcId="{F321435D-D12C-4E66-B403-DB3E1AEDFE9F}" destId="{B5E2DC3F-AF0B-421A-94B0-5202FA4B2AD4}" srcOrd="0" destOrd="0" parTransId="{06124516-77FB-40FB-8300-4838317DB3A0}" sibTransId="{CFA3D3F4-7F44-4E0F-A5E3-A9328F5DB884}"/>
    <dgm:cxn modelId="{44FFC2E9-5C53-449B-BBFF-E30845B785C7}" srcId="{F321435D-D12C-4E66-B403-DB3E1AEDFE9F}" destId="{707FD733-29B2-4C34-B596-9931FE0B3071}" srcOrd="4" destOrd="0" parTransId="{67BA511C-9E54-47CB-AF1A-6903A5B731BB}" sibTransId="{6C089BAD-4998-4A1E-9034-033C74859F85}"/>
    <dgm:cxn modelId="{9958D8ED-F702-4F9E-9CC2-D98D54D16764}" type="presOf" srcId="{D5680F09-E3BA-4BE9-90BC-4A2A2B3C49D5}" destId="{462723AC-6EDB-4558-BC71-EFCC617B909D}" srcOrd="0" destOrd="0" presId="urn:microsoft.com/office/officeart/2018/2/layout/IconLabelList"/>
    <dgm:cxn modelId="{D8E9D947-CE7A-4431-AF94-4241DC322CA9}" type="presParOf" srcId="{5CAE1554-2E79-4088-9593-F246A87F33A2}" destId="{907BB943-0AE1-474F-B7B9-7C6B12DB8498}" srcOrd="0" destOrd="0" presId="urn:microsoft.com/office/officeart/2018/2/layout/IconLabelList"/>
    <dgm:cxn modelId="{C83DECC9-9340-4D68-A3CB-5CB315F99C6D}" type="presParOf" srcId="{907BB943-0AE1-474F-B7B9-7C6B12DB8498}" destId="{9D19B049-297B-44E6-8776-684468E393F6}" srcOrd="0" destOrd="0" presId="urn:microsoft.com/office/officeart/2018/2/layout/IconLabelList"/>
    <dgm:cxn modelId="{78DB0E7D-E576-4FA8-B810-0F5ECBA566B2}" type="presParOf" srcId="{907BB943-0AE1-474F-B7B9-7C6B12DB8498}" destId="{458B0EFE-2BB4-4ECA-89FB-DFCC6583F303}" srcOrd="1" destOrd="0" presId="urn:microsoft.com/office/officeart/2018/2/layout/IconLabelList"/>
    <dgm:cxn modelId="{61C9D81A-0E02-4C3E-BB8D-FE8623056238}" type="presParOf" srcId="{907BB943-0AE1-474F-B7B9-7C6B12DB8498}" destId="{1A349619-0033-4C12-9330-D98A9AF57B70}" srcOrd="2" destOrd="0" presId="urn:microsoft.com/office/officeart/2018/2/layout/IconLabelList"/>
    <dgm:cxn modelId="{A9249703-B404-4B6D-832E-6283E6BE35F9}" type="presParOf" srcId="{5CAE1554-2E79-4088-9593-F246A87F33A2}" destId="{24577699-648B-4847-B804-ECD317C61937}" srcOrd="1" destOrd="0" presId="urn:microsoft.com/office/officeart/2018/2/layout/IconLabelList"/>
    <dgm:cxn modelId="{19BA0958-CCC3-4CAB-BA7A-992946F26D2E}" type="presParOf" srcId="{5CAE1554-2E79-4088-9593-F246A87F33A2}" destId="{77E20722-E731-44EB-957D-DC76AEF66DF1}" srcOrd="2" destOrd="0" presId="urn:microsoft.com/office/officeart/2018/2/layout/IconLabelList"/>
    <dgm:cxn modelId="{939A9F60-53CF-4041-AC6D-5A3AF0724924}" type="presParOf" srcId="{77E20722-E731-44EB-957D-DC76AEF66DF1}" destId="{67B72CC1-DD4C-44F3-B1E6-33408D54BD47}" srcOrd="0" destOrd="0" presId="urn:microsoft.com/office/officeart/2018/2/layout/IconLabelList"/>
    <dgm:cxn modelId="{E95B641C-293B-4C42-920B-D7A67289A70D}" type="presParOf" srcId="{77E20722-E731-44EB-957D-DC76AEF66DF1}" destId="{053829D3-DA07-41E7-B6D3-AB90F40CF481}" srcOrd="1" destOrd="0" presId="urn:microsoft.com/office/officeart/2018/2/layout/IconLabelList"/>
    <dgm:cxn modelId="{29081788-8BD0-4EF3-A2D1-7C35AA54874A}" type="presParOf" srcId="{77E20722-E731-44EB-957D-DC76AEF66DF1}" destId="{462723AC-6EDB-4558-BC71-EFCC617B909D}" srcOrd="2" destOrd="0" presId="urn:microsoft.com/office/officeart/2018/2/layout/IconLabelList"/>
    <dgm:cxn modelId="{884B9657-A33D-47B2-924E-2E1EF9339A63}" type="presParOf" srcId="{5CAE1554-2E79-4088-9593-F246A87F33A2}" destId="{5781B8D4-A5EF-482A-AA23-645D0E9626E4}" srcOrd="3" destOrd="0" presId="urn:microsoft.com/office/officeart/2018/2/layout/IconLabelList"/>
    <dgm:cxn modelId="{ACD23F46-8ADD-44CF-819F-88E6E437831F}" type="presParOf" srcId="{5CAE1554-2E79-4088-9593-F246A87F33A2}" destId="{D4616CC5-C212-41FA-98E5-550E2CF5260C}" srcOrd="4" destOrd="0" presId="urn:microsoft.com/office/officeart/2018/2/layout/IconLabelList"/>
    <dgm:cxn modelId="{F1ECE570-0CFF-412E-9C36-DAE774B7D432}" type="presParOf" srcId="{D4616CC5-C212-41FA-98E5-550E2CF5260C}" destId="{5F02F479-B5A1-4A2B-91A4-5CB24A19D9E9}" srcOrd="0" destOrd="0" presId="urn:microsoft.com/office/officeart/2018/2/layout/IconLabelList"/>
    <dgm:cxn modelId="{B13F91D6-9D38-4C17-BD1F-C5E1F15E8E8B}" type="presParOf" srcId="{D4616CC5-C212-41FA-98E5-550E2CF5260C}" destId="{508F1170-C628-4F1A-B785-1D6CD9FED6FA}" srcOrd="1" destOrd="0" presId="urn:microsoft.com/office/officeart/2018/2/layout/IconLabelList"/>
    <dgm:cxn modelId="{3748262F-15E5-4132-89E0-A3C5ADF4E5BF}" type="presParOf" srcId="{D4616CC5-C212-41FA-98E5-550E2CF5260C}" destId="{18EECDEF-C4C2-4E69-93B9-52FF41A71E9E}" srcOrd="2" destOrd="0" presId="urn:microsoft.com/office/officeart/2018/2/layout/IconLabelList"/>
    <dgm:cxn modelId="{F7404F11-D8C4-4D6A-B247-FE6A12B28CC5}" type="presParOf" srcId="{5CAE1554-2E79-4088-9593-F246A87F33A2}" destId="{D7DB1E9E-5D06-41D5-90C7-7CD8EB005B3D}" srcOrd="5" destOrd="0" presId="urn:microsoft.com/office/officeart/2018/2/layout/IconLabelList"/>
    <dgm:cxn modelId="{7975BD1E-FBA7-4285-8025-1E41C5D12996}" type="presParOf" srcId="{5CAE1554-2E79-4088-9593-F246A87F33A2}" destId="{4A54DC57-524A-4354-857B-A77509D0623F}" srcOrd="6" destOrd="0" presId="urn:microsoft.com/office/officeart/2018/2/layout/IconLabelList"/>
    <dgm:cxn modelId="{FF76D0B5-DEE2-435D-89FF-00D28C4D64FE}" type="presParOf" srcId="{4A54DC57-524A-4354-857B-A77509D0623F}" destId="{E9805D58-AED9-4D78-9143-EAC1E1299E34}" srcOrd="0" destOrd="0" presId="urn:microsoft.com/office/officeart/2018/2/layout/IconLabelList"/>
    <dgm:cxn modelId="{58088718-84C6-4E1B-897E-608F9A0874BA}" type="presParOf" srcId="{4A54DC57-524A-4354-857B-A77509D0623F}" destId="{B36462F5-AA8B-4AC8-930B-684A92384FED}" srcOrd="1" destOrd="0" presId="urn:microsoft.com/office/officeart/2018/2/layout/IconLabelList"/>
    <dgm:cxn modelId="{62C53CDA-3CAB-46EC-B631-439D3725DF97}" type="presParOf" srcId="{4A54DC57-524A-4354-857B-A77509D0623F}" destId="{C9AD0779-D1AE-4EA9-B2F6-319000A2727A}" srcOrd="2" destOrd="0" presId="urn:microsoft.com/office/officeart/2018/2/layout/IconLabelList"/>
    <dgm:cxn modelId="{81C9077D-B38C-4968-B17A-D3C38882A1D2}" type="presParOf" srcId="{5CAE1554-2E79-4088-9593-F246A87F33A2}" destId="{49E66FE7-F5B9-4426-AFA0-884741FB1426}" srcOrd="7" destOrd="0" presId="urn:microsoft.com/office/officeart/2018/2/layout/IconLabelList"/>
    <dgm:cxn modelId="{DD519064-E012-402A-8A3E-5617B312807E}" type="presParOf" srcId="{5CAE1554-2E79-4088-9593-F246A87F33A2}" destId="{FDAC8AE6-7F1C-4B5D-ABFD-8439E31AD37F}" srcOrd="8" destOrd="0" presId="urn:microsoft.com/office/officeart/2018/2/layout/IconLabelList"/>
    <dgm:cxn modelId="{9303D776-CEDE-4026-8437-18168BFEB24F}" type="presParOf" srcId="{FDAC8AE6-7F1C-4B5D-ABFD-8439E31AD37F}" destId="{2002B5E5-BDE2-4928-8A6C-AF7D886502EC}" srcOrd="0" destOrd="0" presId="urn:microsoft.com/office/officeart/2018/2/layout/IconLabelList"/>
    <dgm:cxn modelId="{1ECC82F1-4171-48F7-BEBA-BA62531A68FF}" type="presParOf" srcId="{FDAC8AE6-7F1C-4B5D-ABFD-8439E31AD37F}" destId="{7951E69B-E2F6-4848-A51C-C1F77CE2E80B}" srcOrd="1" destOrd="0" presId="urn:microsoft.com/office/officeart/2018/2/layout/IconLabelList"/>
    <dgm:cxn modelId="{8818EAA9-C862-4FB7-9508-D62C8DF53126}" type="presParOf" srcId="{FDAC8AE6-7F1C-4B5D-ABFD-8439E31AD37F}" destId="{7C6A093B-E713-49D2-9A2C-40700882006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D88C71-A9F2-48FB-9810-F9D1E04449B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1F461C3-E9E2-4D8F-A26B-D5DA74C7B163}">
      <dgm:prSet/>
      <dgm:spPr/>
      <dgm:t>
        <a:bodyPr/>
        <a:lstStyle/>
        <a:p>
          <a:pPr>
            <a:lnSpc>
              <a:spcPct val="100000"/>
            </a:lnSpc>
          </a:pPr>
          <a:r>
            <a:rPr kumimoji="1" lang="zh-CN"/>
            <a:t>自己爬取的数据</a:t>
          </a:r>
          <a:endParaRPr lang="en-US"/>
        </a:p>
      </dgm:t>
    </dgm:pt>
    <dgm:pt modelId="{9793FF85-E15C-4DDC-8CB1-5693A34C1D21}" type="parTrans" cxnId="{22534A09-839C-4139-9DD2-53AB9AEAA4C3}">
      <dgm:prSet/>
      <dgm:spPr/>
      <dgm:t>
        <a:bodyPr/>
        <a:lstStyle/>
        <a:p>
          <a:endParaRPr lang="en-US"/>
        </a:p>
      </dgm:t>
    </dgm:pt>
    <dgm:pt modelId="{F319F851-88D2-4B17-9ECE-ED2CEE569F2C}" type="sibTrans" cxnId="{22534A09-839C-4139-9DD2-53AB9AEAA4C3}">
      <dgm:prSet/>
      <dgm:spPr/>
      <dgm:t>
        <a:bodyPr/>
        <a:lstStyle/>
        <a:p>
          <a:endParaRPr lang="en-US"/>
        </a:p>
      </dgm:t>
    </dgm:pt>
    <dgm:pt modelId="{DDC7AD96-94E8-4388-BC09-B70A532C3647}">
      <dgm:prSet/>
      <dgm:spPr/>
      <dgm:t>
        <a:bodyPr/>
        <a:lstStyle/>
        <a:p>
          <a:pPr>
            <a:lnSpc>
              <a:spcPct val="100000"/>
            </a:lnSpc>
          </a:pPr>
          <a:r>
            <a:rPr kumimoji="1" lang="zh-CN" dirty="0"/>
            <a:t>开源的</a:t>
          </a:r>
          <a:r>
            <a:rPr kumimoji="1" lang="en-US" dirty="0"/>
            <a:t>kaggle</a:t>
          </a:r>
          <a:r>
            <a:rPr kumimoji="1" lang="zh-CN" dirty="0"/>
            <a:t>数据</a:t>
          </a:r>
          <a:r>
            <a:rPr kumimoji="1" lang="zh-CN" altLang="en-US" dirty="0"/>
            <a:t>集</a:t>
          </a:r>
          <a:endParaRPr lang="en-US" dirty="0"/>
        </a:p>
      </dgm:t>
    </dgm:pt>
    <dgm:pt modelId="{F1836D99-245C-4A7B-BF72-AC2EF90EB421}" type="parTrans" cxnId="{EAAFF5D1-C4CB-4EDA-9266-FC4469032DC6}">
      <dgm:prSet/>
      <dgm:spPr/>
      <dgm:t>
        <a:bodyPr/>
        <a:lstStyle/>
        <a:p>
          <a:endParaRPr lang="en-US"/>
        </a:p>
      </dgm:t>
    </dgm:pt>
    <dgm:pt modelId="{5C4B08C4-9C43-4E7D-82E7-3DBC86D0B0D1}" type="sibTrans" cxnId="{EAAFF5D1-C4CB-4EDA-9266-FC4469032DC6}">
      <dgm:prSet/>
      <dgm:spPr/>
      <dgm:t>
        <a:bodyPr/>
        <a:lstStyle/>
        <a:p>
          <a:endParaRPr lang="en-US"/>
        </a:p>
      </dgm:t>
    </dgm:pt>
    <dgm:pt modelId="{4DAA3A70-684E-4218-B4F6-0B2D4B448801}" type="pres">
      <dgm:prSet presAssocID="{52D88C71-A9F2-48FB-9810-F9D1E04449B1}" presName="root" presStyleCnt="0">
        <dgm:presLayoutVars>
          <dgm:dir/>
          <dgm:resizeHandles val="exact"/>
        </dgm:presLayoutVars>
      </dgm:prSet>
      <dgm:spPr/>
    </dgm:pt>
    <dgm:pt modelId="{34123C63-A178-45DE-AE6A-0FE6E3B29262}" type="pres">
      <dgm:prSet presAssocID="{41F461C3-E9E2-4D8F-A26B-D5DA74C7B163}" presName="compNode" presStyleCnt="0"/>
      <dgm:spPr/>
    </dgm:pt>
    <dgm:pt modelId="{FAA62740-C8C2-47AB-B86D-209050CFE5D1}" type="pres">
      <dgm:prSet presAssocID="{41F461C3-E9E2-4D8F-A26B-D5DA74C7B1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宇航员"/>
        </a:ext>
      </dgm:extLst>
    </dgm:pt>
    <dgm:pt modelId="{2FD54F61-45BC-439B-8B96-320360F1AF21}" type="pres">
      <dgm:prSet presAssocID="{41F461C3-E9E2-4D8F-A26B-D5DA74C7B163}" presName="spaceRect" presStyleCnt="0"/>
      <dgm:spPr/>
    </dgm:pt>
    <dgm:pt modelId="{D304B46B-ADDD-4094-B971-72CE006E17DD}" type="pres">
      <dgm:prSet presAssocID="{41F461C3-E9E2-4D8F-A26B-D5DA74C7B163}" presName="textRect" presStyleLbl="revTx" presStyleIdx="0" presStyleCnt="2">
        <dgm:presLayoutVars>
          <dgm:chMax val="1"/>
          <dgm:chPref val="1"/>
        </dgm:presLayoutVars>
      </dgm:prSet>
      <dgm:spPr/>
    </dgm:pt>
    <dgm:pt modelId="{C6AE0D15-F7B5-44B9-A255-0A777614EB53}" type="pres">
      <dgm:prSet presAssocID="{F319F851-88D2-4B17-9ECE-ED2CEE569F2C}" presName="sibTrans" presStyleCnt="0"/>
      <dgm:spPr/>
    </dgm:pt>
    <dgm:pt modelId="{76131F22-D858-4995-91DA-08661F5AC42C}" type="pres">
      <dgm:prSet presAssocID="{DDC7AD96-94E8-4388-BC09-B70A532C3647}" presName="compNode" presStyleCnt="0"/>
      <dgm:spPr/>
    </dgm:pt>
    <dgm:pt modelId="{63295521-4FEE-4307-81DA-1269AE21EA59}" type="pres">
      <dgm:prSet presAssocID="{DDC7AD96-94E8-4388-BC09-B70A532C36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数据库"/>
        </a:ext>
      </dgm:extLst>
    </dgm:pt>
    <dgm:pt modelId="{A47C87B7-06BD-49AE-AAE3-8C593F2B9258}" type="pres">
      <dgm:prSet presAssocID="{DDC7AD96-94E8-4388-BC09-B70A532C3647}" presName="spaceRect" presStyleCnt="0"/>
      <dgm:spPr/>
    </dgm:pt>
    <dgm:pt modelId="{ADD5AE59-3532-43C0-A2C7-F32411CD3036}" type="pres">
      <dgm:prSet presAssocID="{DDC7AD96-94E8-4388-BC09-B70A532C3647}" presName="textRect" presStyleLbl="revTx" presStyleIdx="1" presStyleCnt="2">
        <dgm:presLayoutVars>
          <dgm:chMax val="1"/>
          <dgm:chPref val="1"/>
        </dgm:presLayoutVars>
      </dgm:prSet>
      <dgm:spPr/>
    </dgm:pt>
  </dgm:ptLst>
  <dgm:cxnLst>
    <dgm:cxn modelId="{22534A09-839C-4139-9DD2-53AB9AEAA4C3}" srcId="{52D88C71-A9F2-48FB-9810-F9D1E04449B1}" destId="{41F461C3-E9E2-4D8F-A26B-D5DA74C7B163}" srcOrd="0" destOrd="0" parTransId="{9793FF85-E15C-4DDC-8CB1-5693A34C1D21}" sibTransId="{F319F851-88D2-4B17-9ECE-ED2CEE569F2C}"/>
    <dgm:cxn modelId="{DC3EB009-D593-42A8-9568-AF40854641BC}" type="presOf" srcId="{DDC7AD96-94E8-4388-BC09-B70A532C3647}" destId="{ADD5AE59-3532-43C0-A2C7-F32411CD3036}" srcOrd="0" destOrd="0" presId="urn:microsoft.com/office/officeart/2018/2/layout/IconLabelList"/>
    <dgm:cxn modelId="{3485A138-0FDB-4DAF-8CAD-1AEE178521AB}" type="presOf" srcId="{41F461C3-E9E2-4D8F-A26B-D5DA74C7B163}" destId="{D304B46B-ADDD-4094-B971-72CE006E17DD}" srcOrd="0" destOrd="0" presId="urn:microsoft.com/office/officeart/2018/2/layout/IconLabelList"/>
    <dgm:cxn modelId="{EAAFF5D1-C4CB-4EDA-9266-FC4469032DC6}" srcId="{52D88C71-A9F2-48FB-9810-F9D1E04449B1}" destId="{DDC7AD96-94E8-4388-BC09-B70A532C3647}" srcOrd="1" destOrd="0" parTransId="{F1836D99-245C-4A7B-BF72-AC2EF90EB421}" sibTransId="{5C4B08C4-9C43-4E7D-82E7-3DBC86D0B0D1}"/>
    <dgm:cxn modelId="{2F1B79EA-CB63-4880-AF85-5B5A994A1B73}" type="presOf" srcId="{52D88C71-A9F2-48FB-9810-F9D1E04449B1}" destId="{4DAA3A70-684E-4218-B4F6-0B2D4B448801}" srcOrd="0" destOrd="0" presId="urn:microsoft.com/office/officeart/2018/2/layout/IconLabelList"/>
    <dgm:cxn modelId="{BDD68286-DB8C-4221-B6D3-40FEE016ED33}" type="presParOf" srcId="{4DAA3A70-684E-4218-B4F6-0B2D4B448801}" destId="{34123C63-A178-45DE-AE6A-0FE6E3B29262}" srcOrd="0" destOrd="0" presId="urn:microsoft.com/office/officeart/2018/2/layout/IconLabelList"/>
    <dgm:cxn modelId="{D9DFB560-5E67-4D09-95CB-B93516829A84}" type="presParOf" srcId="{34123C63-A178-45DE-AE6A-0FE6E3B29262}" destId="{FAA62740-C8C2-47AB-B86D-209050CFE5D1}" srcOrd="0" destOrd="0" presId="urn:microsoft.com/office/officeart/2018/2/layout/IconLabelList"/>
    <dgm:cxn modelId="{2AB9A2AA-F4FA-4CEB-8F49-18F9FA8E780E}" type="presParOf" srcId="{34123C63-A178-45DE-AE6A-0FE6E3B29262}" destId="{2FD54F61-45BC-439B-8B96-320360F1AF21}" srcOrd="1" destOrd="0" presId="urn:microsoft.com/office/officeart/2018/2/layout/IconLabelList"/>
    <dgm:cxn modelId="{963D84A7-D4A5-4EDE-A3E1-08E8202D45EA}" type="presParOf" srcId="{34123C63-A178-45DE-AE6A-0FE6E3B29262}" destId="{D304B46B-ADDD-4094-B971-72CE006E17DD}" srcOrd="2" destOrd="0" presId="urn:microsoft.com/office/officeart/2018/2/layout/IconLabelList"/>
    <dgm:cxn modelId="{05A7D651-E1C7-4286-B630-35AA7D2B0370}" type="presParOf" srcId="{4DAA3A70-684E-4218-B4F6-0B2D4B448801}" destId="{C6AE0D15-F7B5-44B9-A255-0A777614EB53}" srcOrd="1" destOrd="0" presId="urn:microsoft.com/office/officeart/2018/2/layout/IconLabelList"/>
    <dgm:cxn modelId="{27D6FD61-D2F0-480C-A53F-4F26C1CF8248}" type="presParOf" srcId="{4DAA3A70-684E-4218-B4F6-0B2D4B448801}" destId="{76131F22-D858-4995-91DA-08661F5AC42C}" srcOrd="2" destOrd="0" presId="urn:microsoft.com/office/officeart/2018/2/layout/IconLabelList"/>
    <dgm:cxn modelId="{2BA2FF67-16E7-48A0-A9A8-CF49FA7A10B0}" type="presParOf" srcId="{76131F22-D858-4995-91DA-08661F5AC42C}" destId="{63295521-4FEE-4307-81DA-1269AE21EA59}" srcOrd="0" destOrd="0" presId="urn:microsoft.com/office/officeart/2018/2/layout/IconLabelList"/>
    <dgm:cxn modelId="{CD356565-5DBC-4DF0-9B6E-8EB49AB91368}" type="presParOf" srcId="{76131F22-D858-4995-91DA-08661F5AC42C}" destId="{A47C87B7-06BD-49AE-AAE3-8C593F2B9258}" srcOrd="1" destOrd="0" presId="urn:microsoft.com/office/officeart/2018/2/layout/IconLabelList"/>
    <dgm:cxn modelId="{AEC78359-F901-47F7-A080-A5D2D43D59A0}" type="presParOf" srcId="{76131F22-D858-4995-91DA-08661F5AC42C}" destId="{ADD5AE59-3532-43C0-A2C7-F32411CD303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7D30E2-997C-48A2-8DC9-7149C7686AD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3401572-52CA-4B08-AD13-12F2696F0BC7}">
      <dgm:prSet/>
      <dgm:spPr/>
      <dgm:t>
        <a:bodyPr/>
        <a:lstStyle/>
        <a:p>
          <a:pPr>
            <a:lnSpc>
              <a:spcPct val="100000"/>
            </a:lnSpc>
          </a:pPr>
          <a:r>
            <a:rPr lang="zh-CN" dirty="0"/>
            <a:t>参看爬取的图像大小比例，用</a:t>
          </a:r>
          <a:r>
            <a:rPr lang="en-US" dirty="0"/>
            <a:t>plt</a:t>
          </a:r>
          <a:r>
            <a:rPr lang="zh-CN" dirty="0"/>
            <a:t>中的</a:t>
          </a:r>
          <a:r>
            <a:rPr lang="en-US" dirty="0"/>
            <a:t>scatter</a:t>
          </a:r>
          <a:r>
            <a:rPr lang="zh-CN" dirty="0"/>
            <a:t>散点图</a:t>
          </a:r>
          <a:endParaRPr lang="en-US" dirty="0"/>
        </a:p>
      </dgm:t>
    </dgm:pt>
    <dgm:pt modelId="{51246D3A-0015-4DA8-83D1-BC02C1102274}" type="parTrans" cxnId="{2155C1BE-D048-4D30-9E4A-615E2CD50621}">
      <dgm:prSet/>
      <dgm:spPr/>
      <dgm:t>
        <a:bodyPr/>
        <a:lstStyle/>
        <a:p>
          <a:endParaRPr lang="en-US"/>
        </a:p>
      </dgm:t>
    </dgm:pt>
    <dgm:pt modelId="{C3F1E7CD-87AA-4DED-9A89-88542B702B14}" type="sibTrans" cxnId="{2155C1BE-D048-4D30-9E4A-615E2CD50621}">
      <dgm:prSet/>
      <dgm:spPr/>
      <dgm:t>
        <a:bodyPr/>
        <a:lstStyle/>
        <a:p>
          <a:endParaRPr lang="en-US"/>
        </a:p>
      </dgm:t>
    </dgm:pt>
    <dgm:pt modelId="{0C59A86A-0295-4093-98A2-704EAEEA706B}">
      <dgm:prSet/>
      <dgm:spPr/>
      <dgm:t>
        <a:bodyPr/>
        <a:lstStyle/>
        <a:p>
          <a:pPr>
            <a:lnSpc>
              <a:spcPct val="100000"/>
            </a:lnSpc>
          </a:pPr>
          <a:r>
            <a:rPr lang="zh-CN"/>
            <a:t>各个分类的数据数量不一致，对于数据少的采用数据增强（水平翻转，垂直翻转）</a:t>
          </a:r>
          <a:endParaRPr lang="en-US"/>
        </a:p>
      </dgm:t>
    </dgm:pt>
    <dgm:pt modelId="{9D36A00E-098A-4C01-BDE2-F8670681346F}" type="parTrans" cxnId="{BDECF04E-FAE1-41AC-8249-199C70A01A90}">
      <dgm:prSet/>
      <dgm:spPr/>
      <dgm:t>
        <a:bodyPr/>
        <a:lstStyle/>
        <a:p>
          <a:endParaRPr lang="en-US"/>
        </a:p>
      </dgm:t>
    </dgm:pt>
    <dgm:pt modelId="{E672019A-C76B-48B0-A885-52402F348321}" type="sibTrans" cxnId="{BDECF04E-FAE1-41AC-8249-199C70A01A90}">
      <dgm:prSet/>
      <dgm:spPr/>
      <dgm:t>
        <a:bodyPr/>
        <a:lstStyle/>
        <a:p>
          <a:endParaRPr lang="en-US"/>
        </a:p>
      </dgm:t>
    </dgm:pt>
    <dgm:pt modelId="{5B589EB2-0B8E-4022-9E75-C89900276A1B}">
      <dgm:prSet/>
      <dgm:spPr/>
      <dgm:t>
        <a:bodyPr/>
        <a:lstStyle/>
        <a:p>
          <a:pPr>
            <a:lnSpc>
              <a:spcPct val="100000"/>
            </a:lnSpc>
          </a:pPr>
          <a:r>
            <a:rPr lang="zh-CN"/>
            <a:t>计算图像的均值和方差</a:t>
          </a:r>
          <a:endParaRPr lang="en-US"/>
        </a:p>
      </dgm:t>
    </dgm:pt>
    <dgm:pt modelId="{F90D0810-CA8C-44E5-9C21-288CF6031502}" type="parTrans" cxnId="{9C2FFDF9-4288-4F4C-BBD9-E43BDCB566C5}">
      <dgm:prSet/>
      <dgm:spPr/>
      <dgm:t>
        <a:bodyPr/>
        <a:lstStyle/>
        <a:p>
          <a:endParaRPr lang="en-US"/>
        </a:p>
      </dgm:t>
    </dgm:pt>
    <dgm:pt modelId="{289A483F-C3AC-45B0-AE24-2638D2C5136B}" type="sibTrans" cxnId="{9C2FFDF9-4288-4F4C-BBD9-E43BDCB566C5}">
      <dgm:prSet/>
      <dgm:spPr/>
      <dgm:t>
        <a:bodyPr/>
        <a:lstStyle/>
        <a:p>
          <a:endParaRPr lang="en-US"/>
        </a:p>
      </dgm:t>
    </dgm:pt>
    <dgm:pt modelId="{24DF61EC-DFBB-4DBB-816E-C0E1418C09FA}">
      <dgm:prSet/>
      <dgm:spPr/>
      <dgm:t>
        <a:bodyPr/>
        <a:lstStyle/>
        <a:p>
          <a:pPr>
            <a:lnSpc>
              <a:spcPct val="100000"/>
            </a:lnSpc>
          </a:pPr>
          <a:r>
            <a:rPr lang="zh-CN"/>
            <a:t>拆分数据集，训练集</a:t>
          </a:r>
          <a:r>
            <a:rPr lang="en-US"/>
            <a:t>0.9 </a:t>
          </a:r>
          <a:r>
            <a:rPr lang="zh-CN"/>
            <a:t>测试集</a:t>
          </a:r>
          <a:r>
            <a:rPr lang="en-US"/>
            <a:t>0.1</a:t>
          </a:r>
          <a:r>
            <a:rPr lang="zh-CN"/>
            <a:t>，再进行</a:t>
          </a:r>
          <a:r>
            <a:rPr lang="en-US"/>
            <a:t>shuffle</a:t>
          </a:r>
          <a:r>
            <a:rPr lang="zh-CN"/>
            <a:t>打乱操作</a:t>
          </a:r>
          <a:endParaRPr lang="en-US"/>
        </a:p>
      </dgm:t>
    </dgm:pt>
    <dgm:pt modelId="{C5306312-22B6-4B20-BEAB-D87E0157F558}" type="parTrans" cxnId="{8B8AEE3E-FC83-4B80-91CE-74B23DB3C27F}">
      <dgm:prSet/>
      <dgm:spPr/>
      <dgm:t>
        <a:bodyPr/>
        <a:lstStyle/>
        <a:p>
          <a:endParaRPr lang="en-US"/>
        </a:p>
      </dgm:t>
    </dgm:pt>
    <dgm:pt modelId="{68EE9944-A3F9-4E87-A9A8-598F04E9DD33}" type="sibTrans" cxnId="{8B8AEE3E-FC83-4B80-91CE-74B23DB3C27F}">
      <dgm:prSet/>
      <dgm:spPr/>
      <dgm:t>
        <a:bodyPr/>
        <a:lstStyle/>
        <a:p>
          <a:endParaRPr lang="en-US"/>
        </a:p>
      </dgm:t>
    </dgm:pt>
    <dgm:pt modelId="{CD732CCC-5B2A-459E-8FA6-52C903E5CBCC}">
      <dgm:prSet/>
      <dgm:spPr/>
      <dgm:t>
        <a:bodyPr/>
        <a:lstStyle/>
        <a:p>
          <a:pPr>
            <a:lnSpc>
              <a:spcPct val="100000"/>
            </a:lnSpc>
          </a:pPr>
          <a:r>
            <a:rPr lang="zh-CN"/>
            <a:t>生成数据加载器（</a:t>
          </a:r>
          <a:r>
            <a:rPr lang="en-US"/>
            <a:t>4</a:t>
          </a:r>
          <a:r>
            <a:rPr lang="zh-CN"/>
            <a:t>维）</a:t>
          </a:r>
          <a:r>
            <a:rPr lang="en-US"/>
            <a:t>N,C,H,W(Batch size, channel, weight, high)</a:t>
          </a:r>
        </a:p>
      </dgm:t>
    </dgm:pt>
    <dgm:pt modelId="{F5F4BDC4-7808-4FA7-9DF9-260775C17248}" type="parTrans" cxnId="{677373C2-E170-4ED3-835E-1E9466526387}">
      <dgm:prSet/>
      <dgm:spPr/>
      <dgm:t>
        <a:bodyPr/>
        <a:lstStyle/>
        <a:p>
          <a:endParaRPr lang="en-US"/>
        </a:p>
      </dgm:t>
    </dgm:pt>
    <dgm:pt modelId="{E60AE0CA-CF0D-4916-987E-1FF6F9992701}" type="sibTrans" cxnId="{677373C2-E170-4ED3-835E-1E9466526387}">
      <dgm:prSet/>
      <dgm:spPr/>
      <dgm:t>
        <a:bodyPr/>
        <a:lstStyle/>
        <a:p>
          <a:endParaRPr lang="en-US"/>
        </a:p>
      </dgm:t>
    </dgm:pt>
    <dgm:pt modelId="{B7D23C09-2FB5-4371-A377-6235045A98DF}" type="pres">
      <dgm:prSet presAssocID="{387D30E2-997C-48A2-8DC9-7149C7686AD8}" presName="root" presStyleCnt="0">
        <dgm:presLayoutVars>
          <dgm:dir/>
          <dgm:resizeHandles val="exact"/>
        </dgm:presLayoutVars>
      </dgm:prSet>
      <dgm:spPr/>
    </dgm:pt>
    <dgm:pt modelId="{FA1DEA39-CBA9-4C0B-92E7-2BF5B556EA2D}" type="pres">
      <dgm:prSet presAssocID="{43401572-52CA-4B08-AD13-12F2696F0BC7}" presName="compNode" presStyleCnt="0"/>
      <dgm:spPr/>
    </dgm:pt>
    <dgm:pt modelId="{E20C3682-BED2-46B6-8560-1143888971D5}" type="pres">
      <dgm:prSet presAssocID="{43401572-52CA-4B08-AD13-12F2696F0BC7}" presName="bgRect" presStyleLbl="bgShp" presStyleIdx="0" presStyleCnt="5"/>
      <dgm:spPr/>
    </dgm:pt>
    <dgm:pt modelId="{BB1B78F3-E79C-466C-8FE0-E95917184ED4}" type="pres">
      <dgm:prSet presAssocID="{43401572-52CA-4B08-AD13-12F2696F0B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望远镜"/>
        </a:ext>
      </dgm:extLst>
    </dgm:pt>
    <dgm:pt modelId="{54AC973E-E2ED-44C3-B515-B9A964A39338}" type="pres">
      <dgm:prSet presAssocID="{43401572-52CA-4B08-AD13-12F2696F0BC7}" presName="spaceRect" presStyleCnt="0"/>
      <dgm:spPr/>
    </dgm:pt>
    <dgm:pt modelId="{AACDFC6B-859A-421E-9013-96FDD7C850A8}" type="pres">
      <dgm:prSet presAssocID="{43401572-52CA-4B08-AD13-12F2696F0BC7}" presName="parTx" presStyleLbl="revTx" presStyleIdx="0" presStyleCnt="5">
        <dgm:presLayoutVars>
          <dgm:chMax val="0"/>
          <dgm:chPref val="0"/>
        </dgm:presLayoutVars>
      </dgm:prSet>
      <dgm:spPr/>
    </dgm:pt>
    <dgm:pt modelId="{70A95724-FEA2-4FAA-B3B7-B8FA508C6AA2}" type="pres">
      <dgm:prSet presAssocID="{C3F1E7CD-87AA-4DED-9A89-88542B702B14}" presName="sibTrans" presStyleCnt="0"/>
      <dgm:spPr/>
    </dgm:pt>
    <dgm:pt modelId="{B9F458DA-D2B3-4349-BF74-2A80A8650F8B}" type="pres">
      <dgm:prSet presAssocID="{0C59A86A-0295-4093-98A2-704EAEEA706B}" presName="compNode" presStyleCnt="0"/>
      <dgm:spPr/>
    </dgm:pt>
    <dgm:pt modelId="{5E14F1A8-D4B9-4694-8E27-016B45B460C6}" type="pres">
      <dgm:prSet presAssocID="{0C59A86A-0295-4093-98A2-704EAEEA706B}" presName="bgRect" presStyleLbl="bgShp" presStyleIdx="1" presStyleCnt="5"/>
      <dgm:spPr/>
    </dgm:pt>
    <dgm:pt modelId="{E746C36A-A4AA-40C0-B9DF-63BCE122FDBA}" type="pres">
      <dgm:prSet presAssocID="{0C59A86A-0295-4093-98A2-704EAEEA7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数据库"/>
        </a:ext>
      </dgm:extLst>
    </dgm:pt>
    <dgm:pt modelId="{00609C56-8FEB-4B28-BD18-7934F007280C}" type="pres">
      <dgm:prSet presAssocID="{0C59A86A-0295-4093-98A2-704EAEEA706B}" presName="spaceRect" presStyleCnt="0"/>
      <dgm:spPr/>
    </dgm:pt>
    <dgm:pt modelId="{2B84DEBC-4D2E-4020-BA62-B011C49CD774}" type="pres">
      <dgm:prSet presAssocID="{0C59A86A-0295-4093-98A2-704EAEEA706B}" presName="parTx" presStyleLbl="revTx" presStyleIdx="1" presStyleCnt="5">
        <dgm:presLayoutVars>
          <dgm:chMax val="0"/>
          <dgm:chPref val="0"/>
        </dgm:presLayoutVars>
      </dgm:prSet>
      <dgm:spPr/>
    </dgm:pt>
    <dgm:pt modelId="{2CAA9DAA-72D4-4AE6-90B6-5689154CA0A4}" type="pres">
      <dgm:prSet presAssocID="{E672019A-C76B-48B0-A885-52402F348321}" presName="sibTrans" presStyleCnt="0"/>
      <dgm:spPr/>
    </dgm:pt>
    <dgm:pt modelId="{CB1B11F0-4209-43BF-BC5E-D71835F0C3DD}" type="pres">
      <dgm:prSet presAssocID="{5B589EB2-0B8E-4022-9E75-C89900276A1B}" presName="compNode" presStyleCnt="0"/>
      <dgm:spPr/>
    </dgm:pt>
    <dgm:pt modelId="{6A506637-C6FA-4C4C-9377-BA31070B09D0}" type="pres">
      <dgm:prSet presAssocID="{5B589EB2-0B8E-4022-9E75-C89900276A1B}" presName="bgRect" presStyleLbl="bgShp" presStyleIdx="2" presStyleCnt="5"/>
      <dgm:spPr/>
    </dgm:pt>
    <dgm:pt modelId="{92F75051-A57E-4902-A874-5209B22B0569}" type="pres">
      <dgm:prSet presAssocID="{5B589EB2-0B8E-4022-9E75-C89900276A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图像"/>
        </a:ext>
      </dgm:extLst>
    </dgm:pt>
    <dgm:pt modelId="{C8B4761D-1C3E-4E57-991A-F223EC09F13A}" type="pres">
      <dgm:prSet presAssocID="{5B589EB2-0B8E-4022-9E75-C89900276A1B}" presName="spaceRect" presStyleCnt="0"/>
      <dgm:spPr/>
    </dgm:pt>
    <dgm:pt modelId="{995086FB-C77E-4634-9EDD-9E4B0489E59E}" type="pres">
      <dgm:prSet presAssocID="{5B589EB2-0B8E-4022-9E75-C89900276A1B}" presName="parTx" presStyleLbl="revTx" presStyleIdx="2" presStyleCnt="5">
        <dgm:presLayoutVars>
          <dgm:chMax val="0"/>
          <dgm:chPref val="0"/>
        </dgm:presLayoutVars>
      </dgm:prSet>
      <dgm:spPr/>
    </dgm:pt>
    <dgm:pt modelId="{DF1A6134-3E55-4A8B-A6A3-7174E62376F6}" type="pres">
      <dgm:prSet presAssocID="{289A483F-C3AC-45B0-AE24-2638D2C5136B}" presName="sibTrans" presStyleCnt="0"/>
      <dgm:spPr/>
    </dgm:pt>
    <dgm:pt modelId="{372BEFEF-50A4-4136-893D-54A92BBE0DCD}" type="pres">
      <dgm:prSet presAssocID="{24DF61EC-DFBB-4DBB-816E-C0E1418C09FA}" presName="compNode" presStyleCnt="0"/>
      <dgm:spPr/>
    </dgm:pt>
    <dgm:pt modelId="{A8738F82-9A35-47E1-AFD4-C0B71B7304FE}" type="pres">
      <dgm:prSet presAssocID="{24DF61EC-DFBB-4DBB-816E-C0E1418C09FA}" presName="bgRect" presStyleLbl="bgShp" presStyleIdx="3" presStyleCnt="5"/>
      <dgm:spPr/>
    </dgm:pt>
    <dgm:pt modelId="{9932A15C-5177-482E-9569-7C5333F351D7}" type="pres">
      <dgm:prSet presAssocID="{24DF61EC-DFBB-4DBB-816E-C0E1418C09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棒球"/>
        </a:ext>
      </dgm:extLst>
    </dgm:pt>
    <dgm:pt modelId="{4233E08A-84E6-4B58-BD53-5112CE555FC0}" type="pres">
      <dgm:prSet presAssocID="{24DF61EC-DFBB-4DBB-816E-C0E1418C09FA}" presName="spaceRect" presStyleCnt="0"/>
      <dgm:spPr/>
    </dgm:pt>
    <dgm:pt modelId="{5BF888E4-B796-4BA5-B5B7-E58C410521D8}" type="pres">
      <dgm:prSet presAssocID="{24DF61EC-DFBB-4DBB-816E-C0E1418C09FA}" presName="parTx" presStyleLbl="revTx" presStyleIdx="3" presStyleCnt="5">
        <dgm:presLayoutVars>
          <dgm:chMax val="0"/>
          <dgm:chPref val="0"/>
        </dgm:presLayoutVars>
      </dgm:prSet>
      <dgm:spPr/>
    </dgm:pt>
    <dgm:pt modelId="{969269F1-4317-4BB5-87B0-C4BEB39598EB}" type="pres">
      <dgm:prSet presAssocID="{68EE9944-A3F9-4E87-A9A8-598F04E9DD33}" presName="sibTrans" presStyleCnt="0"/>
      <dgm:spPr/>
    </dgm:pt>
    <dgm:pt modelId="{7C6FB403-C396-4EFC-AB55-BC3ED8DCD9EC}" type="pres">
      <dgm:prSet presAssocID="{CD732CCC-5B2A-459E-8FA6-52C903E5CBCC}" presName="compNode" presStyleCnt="0"/>
      <dgm:spPr/>
    </dgm:pt>
    <dgm:pt modelId="{C6A5696F-0672-4257-9336-57780F8F9ECD}" type="pres">
      <dgm:prSet presAssocID="{CD732CCC-5B2A-459E-8FA6-52C903E5CBCC}" presName="bgRect" presStyleLbl="bgShp" presStyleIdx="4" presStyleCnt="5"/>
      <dgm:spPr/>
    </dgm:pt>
    <dgm:pt modelId="{315485C1-F0B4-4E2A-B197-9F214FE291F2}" type="pres">
      <dgm:prSet presAssocID="{CD732CCC-5B2A-459E-8FA6-52C903E5CB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正在加载"/>
        </a:ext>
      </dgm:extLst>
    </dgm:pt>
    <dgm:pt modelId="{71E62ACC-4CC9-4846-8FB9-9C385E4F3BA9}" type="pres">
      <dgm:prSet presAssocID="{CD732CCC-5B2A-459E-8FA6-52C903E5CBCC}" presName="spaceRect" presStyleCnt="0"/>
      <dgm:spPr/>
    </dgm:pt>
    <dgm:pt modelId="{609D7F40-D09A-474C-AFEC-F3168FFAB5B6}" type="pres">
      <dgm:prSet presAssocID="{CD732CCC-5B2A-459E-8FA6-52C903E5CBCC}" presName="parTx" presStyleLbl="revTx" presStyleIdx="4" presStyleCnt="5">
        <dgm:presLayoutVars>
          <dgm:chMax val="0"/>
          <dgm:chPref val="0"/>
        </dgm:presLayoutVars>
      </dgm:prSet>
      <dgm:spPr/>
    </dgm:pt>
  </dgm:ptLst>
  <dgm:cxnLst>
    <dgm:cxn modelId="{8B8AEE3E-FC83-4B80-91CE-74B23DB3C27F}" srcId="{387D30E2-997C-48A2-8DC9-7149C7686AD8}" destId="{24DF61EC-DFBB-4DBB-816E-C0E1418C09FA}" srcOrd="3" destOrd="0" parTransId="{C5306312-22B6-4B20-BEAB-D87E0157F558}" sibTransId="{68EE9944-A3F9-4E87-A9A8-598F04E9DD33}"/>
    <dgm:cxn modelId="{BDECF04E-FAE1-41AC-8249-199C70A01A90}" srcId="{387D30E2-997C-48A2-8DC9-7149C7686AD8}" destId="{0C59A86A-0295-4093-98A2-704EAEEA706B}" srcOrd="1" destOrd="0" parTransId="{9D36A00E-098A-4C01-BDE2-F8670681346F}" sibTransId="{E672019A-C76B-48B0-A885-52402F348321}"/>
    <dgm:cxn modelId="{D7542983-9C1A-4E83-B4C8-68070DA8DF2C}" type="presOf" srcId="{43401572-52CA-4B08-AD13-12F2696F0BC7}" destId="{AACDFC6B-859A-421E-9013-96FDD7C850A8}" srcOrd="0" destOrd="0" presId="urn:microsoft.com/office/officeart/2018/2/layout/IconVerticalSolidList"/>
    <dgm:cxn modelId="{8996FBA0-24F8-486E-BDE7-2EDBFB054854}" type="presOf" srcId="{24DF61EC-DFBB-4DBB-816E-C0E1418C09FA}" destId="{5BF888E4-B796-4BA5-B5B7-E58C410521D8}" srcOrd="0" destOrd="0" presId="urn:microsoft.com/office/officeart/2018/2/layout/IconVerticalSolidList"/>
    <dgm:cxn modelId="{FC2C03B4-8AB9-4E91-9547-43B0631F26A1}" type="presOf" srcId="{5B589EB2-0B8E-4022-9E75-C89900276A1B}" destId="{995086FB-C77E-4634-9EDD-9E4B0489E59E}" srcOrd="0" destOrd="0" presId="urn:microsoft.com/office/officeart/2018/2/layout/IconVerticalSolidList"/>
    <dgm:cxn modelId="{CAC586BD-148E-432E-93CB-0A05EF960FFC}" type="presOf" srcId="{387D30E2-997C-48A2-8DC9-7149C7686AD8}" destId="{B7D23C09-2FB5-4371-A377-6235045A98DF}" srcOrd="0" destOrd="0" presId="urn:microsoft.com/office/officeart/2018/2/layout/IconVerticalSolidList"/>
    <dgm:cxn modelId="{2155C1BE-D048-4D30-9E4A-615E2CD50621}" srcId="{387D30E2-997C-48A2-8DC9-7149C7686AD8}" destId="{43401572-52CA-4B08-AD13-12F2696F0BC7}" srcOrd="0" destOrd="0" parTransId="{51246D3A-0015-4DA8-83D1-BC02C1102274}" sibTransId="{C3F1E7CD-87AA-4DED-9A89-88542B702B14}"/>
    <dgm:cxn modelId="{677373C2-E170-4ED3-835E-1E9466526387}" srcId="{387D30E2-997C-48A2-8DC9-7149C7686AD8}" destId="{CD732CCC-5B2A-459E-8FA6-52C903E5CBCC}" srcOrd="4" destOrd="0" parTransId="{F5F4BDC4-7808-4FA7-9DF9-260775C17248}" sibTransId="{E60AE0CA-CF0D-4916-987E-1FF6F9992701}"/>
    <dgm:cxn modelId="{975220E1-FB5B-4FCC-B069-81675882322A}" type="presOf" srcId="{CD732CCC-5B2A-459E-8FA6-52C903E5CBCC}" destId="{609D7F40-D09A-474C-AFEC-F3168FFAB5B6}" srcOrd="0" destOrd="0" presId="urn:microsoft.com/office/officeart/2018/2/layout/IconVerticalSolidList"/>
    <dgm:cxn modelId="{9C2FFDF9-4288-4F4C-BBD9-E43BDCB566C5}" srcId="{387D30E2-997C-48A2-8DC9-7149C7686AD8}" destId="{5B589EB2-0B8E-4022-9E75-C89900276A1B}" srcOrd="2" destOrd="0" parTransId="{F90D0810-CA8C-44E5-9C21-288CF6031502}" sibTransId="{289A483F-C3AC-45B0-AE24-2638D2C5136B}"/>
    <dgm:cxn modelId="{D144EBFF-EF4C-45D9-B589-C8F46FF71F51}" type="presOf" srcId="{0C59A86A-0295-4093-98A2-704EAEEA706B}" destId="{2B84DEBC-4D2E-4020-BA62-B011C49CD774}" srcOrd="0" destOrd="0" presId="urn:microsoft.com/office/officeart/2018/2/layout/IconVerticalSolidList"/>
    <dgm:cxn modelId="{AA89544E-C21A-45FF-A563-AB64AD2A01B2}" type="presParOf" srcId="{B7D23C09-2FB5-4371-A377-6235045A98DF}" destId="{FA1DEA39-CBA9-4C0B-92E7-2BF5B556EA2D}" srcOrd="0" destOrd="0" presId="urn:microsoft.com/office/officeart/2018/2/layout/IconVerticalSolidList"/>
    <dgm:cxn modelId="{8D77F5E9-13A4-4529-8138-3958EE9AC1CC}" type="presParOf" srcId="{FA1DEA39-CBA9-4C0B-92E7-2BF5B556EA2D}" destId="{E20C3682-BED2-46B6-8560-1143888971D5}" srcOrd="0" destOrd="0" presId="urn:microsoft.com/office/officeart/2018/2/layout/IconVerticalSolidList"/>
    <dgm:cxn modelId="{1F8C53CD-7AA8-4179-85F3-F3D76CB23126}" type="presParOf" srcId="{FA1DEA39-CBA9-4C0B-92E7-2BF5B556EA2D}" destId="{BB1B78F3-E79C-466C-8FE0-E95917184ED4}" srcOrd="1" destOrd="0" presId="urn:microsoft.com/office/officeart/2018/2/layout/IconVerticalSolidList"/>
    <dgm:cxn modelId="{0A1981C4-1C0C-4E0A-9FB1-028D9A8F6622}" type="presParOf" srcId="{FA1DEA39-CBA9-4C0B-92E7-2BF5B556EA2D}" destId="{54AC973E-E2ED-44C3-B515-B9A964A39338}" srcOrd="2" destOrd="0" presId="urn:microsoft.com/office/officeart/2018/2/layout/IconVerticalSolidList"/>
    <dgm:cxn modelId="{C81A92D3-E534-4E29-B40C-46FB899D10AE}" type="presParOf" srcId="{FA1DEA39-CBA9-4C0B-92E7-2BF5B556EA2D}" destId="{AACDFC6B-859A-421E-9013-96FDD7C850A8}" srcOrd="3" destOrd="0" presId="urn:microsoft.com/office/officeart/2018/2/layout/IconVerticalSolidList"/>
    <dgm:cxn modelId="{11B2D6CF-03C6-4CBB-9FB0-A387BD6699EA}" type="presParOf" srcId="{B7D23C09-2FB5-4371-A377-6235045A98DF}" destId="{70A95724-FEA2-4FAA-B3B7-B8FA508C6AA2}" srcOrd="1" destOrd="0" presId="urn:microsoft.com/office/officeart/2018/2/layout/IconVerticalSolidList"/>
    <dgm:cxn modelId="{FC0BA849-FC1C-4584-B186-7E559089B5B1}" type="presParOf" srcId="{B7D23C09-2FB5-4371-A377-6235045A98DF}" destId="{B9F458DA-D2B3-4349-BF74-2A80A8650F8B}" srcOrd="2" destOrd="0" presId="urn:microsoft.com/office/officeart/2018/2/layout/IconVerticalSolidList"/>
    <dgm:cxn modelId="{C9CF53E3-513A-4A6B-AE0E-826BF33EC160}" type="presParOf" srcId="{B9F458DA-D2B3-4349-BF74-2A80A8650F8B}" destId="{5E14F1A8-D4B9-4694-8E27-016B45B460C6}" srcOrd="0" destOrd="0" presId="urn:microsoft.com/office/officeart/2018/2/layout/IconVerticalSolidList"/>
    <dgm:cxn modelId="{ED510A7E-FC17-40BD-97C1-56ED630D4943}" type="presParOf" srcId="{B9F458DA-D2B3-4349-BF74-2A80A8650F8B}" destId="{E746C36A-A4AA-40C0-B9DF-63BCE122FDBA}" srcOrd="1" destOrd="0" presId="urn:microsoft.com/office/officeart/2018/2/layout/IconVerticalSolidList"/>
    <dgm:cxn modelId="{7C49265A-C619-440C-A06E-64B5B917645B}" type="presParOf" srcId="{B9F458DA-D2B3-4349-BF74-2A80A8650F8B}" destId="{00609C56-8FEB-4B28-BD18-7934F007280C}" srcOrd="2" destOrd="0" presId="urn:microsoft.com/office/officeart/2018/2/layout/IconVerticalSolidList"/>
    <dgm:cxn modelId="{6CABD5A0-50FF-4DA3-860B-AE728EC7CED6}" type="presParOf" srcId="{B9F458DA-D2B3-4349-BF74-2A80A8650F8B}" destId="{2B84DEBC-4D2E-4020-BA62-B011C49CD774}" srcOrd="3" destOrd="0" presId="urn:microsoft.com/office/officeart/2018/2/layout/IconVerticalSolidList"/>
    <dgm:cxn modelId="{8D8F5197-FDEB-47CA-8FCA-D5BA2BFD56F8}" type="presParOf" srcId="{B7D23C09-2FB5-4371-A377-6235045A98DF}" destId="{2CAA9DAA-72D4-4AE6-90B6-5689154CA0A4}" srcOrd="3" destOrd="0" presId="urn:microsoft.com/office/officeart/2018/2/layout/IconVerticalSolidList"/>
    <dgm:cxn modelId="{8CBF992D-BC5D-4A63-9FA8-F2E778D369DA}" type="presParOf" srcId="{B7D23C09-2FB5-4371-A377-6235045A98DF}" destId="{CB1B11F0-4209-43BF-BC5E-D71835F0C3DD}" srcOrd="4" destOrd="0" presId="urn:microsoft.com/office/officeart/2018/2/layout/IconVerticalSolidList"/>
    <dgm:cxn modelId="{E024A345-FCF2-47A5-AA18-AA921EB462C7}" type="presParOf" srcId="{CB1B11F0-4209-43BF-BC5E-D71835F0C3DD}" destId="{6A506637-C6FA-4C4C-9377-BA31070B09D0}" srcOrd="0" destOrd="0" presId="urn:microsoft.com/office/officeart/2018/2/layout/IconVerticalSolidList"/>
    <dgm:cxn modelId="{4C22707E-CEEB-4A76-B651-FA334CCD78AC}" type="presParOf" srcId="{CB1B11F0-4209-43BF-BC5E-D71835F0C3DD}" destId="{92F75051-A57E-4902-A874-5209B22B0569}" srcOrd="1" destOrd="0" presId="urn:microsoft.com/office/officeart/2018/2/layout/IconVerticalSolidList"/>
    <dgm:cxn modelId="{FFD269F8-9EA9-4AA6-A65A-0F3FF54FDAF4}" type="presParOf" srcId="{CB1B11F0-4209-43BF-BC5E-D71835F0C3DD}" destId="{C8B4761D-1C3E-4E57-991A-F223EC09F13A}" srcOrd="2" destOrd="0" presId="urn:microsoft.com/office/officeart/2018/2/layout/IconVerticalSolidList"/>
    <dgm:cxn modelId="{E6FC2BC5-BBC3-457C-9BC4-4924CE8A3DA5}" type="presParOf" srcId="{CB1B11F0-4209-43BF-BC5E-D71835F0C3DD}" destId="{995086FB-C77E-4634-9EDD-9E4B0489E59E}" srcOrd="3" destOrd="0" presId="urn:microsoft.com/office/officeart/2018/2/layout/IconVerticalSolidList"/>
    <dgm:cxn modelId="{6B4E467F-7D5B-47CC-8125-5862A0FCB3B4}" type="presParOf" srcId="{B7D23C09-2FB5-4371-A377-6235045A98DF}" destId="{DF1A6134-3E55-4A8B-A6A3-7174E62376F6}" srcOrd="5" destOrd="0" presId="urn:microsoft.com/office/officeart/2018/2/layout/IconVerticalSolidList"/>
    <dgm:cxn modelId="{9FE83C61-807C-480F-9039-87BB9F00088A}" type="presParOf" srcId="{B7D23C09-2FB5-4371-A377-6235045A98DF}" destId="{372BEFEF-50A4-4136-893D-54A92BBE0DCD}" srcOrd="6" destOrd="0" presId="urn:microsoft.com/office/officeart/2018/2/layout/IconVerticalSolidList"/>
    <dgm:cxn modelId="{64A28565-926A-4279-ABE1-CA6D50489044}" type="presParOf" srcId="{372BEFEF-50A4-4136-893D-54A92BBE0DCD}" destId="{A8738F82-9A35-47E1-AFD4-C0B71B7304FE}" srcOrd="0" destOrd="0" presId="urn:microsoft.com/office/officeart/2018/2/layout/IconVerticalSolidList"/>
    <dgm:cxn modelId="{5069B800-050A-4141-8D90-068B268CCF30}" type="presParOf" srcId="{372BEFEF-50A4-4136-893D-54A92BBE0DCD}" destId="{9932A15C-5177-482E-9569-7C5333F351D7}" srcOrd="1" destOrd="0" presId="urn:microsoft.com/office/officeart/2018/2/layout/IconVerticalSolidList"/>
    <dgm:cxn modelId="{3B1A66A8-2DE2-4A1F-A0E6-E10F59C2A662}" type="presParOf" srcId="{372BEFEF-50A4-4136-893D-54A92BBE0DCD}" destId="{4233E08A-84E6-4B58-BD53-5112CE555FC0}" srcOrd="2" destOrd="0" presId="urn:microsoft.com/office/officeart/2018/2/layout/IconVerticalSolidList"/>
    <dgm:cxn modelId="{0011FD6D-07DD-4AE1-8E0D-5D2E11AAAEC7}" type="presParOf" srcId="{372BEFEF-50A4-4136-893D-54A92BBE0DCD}" destId="{5BF888E4-B796-4BA5-B5B7-E58C410521D8}" srcOrd="3" destOrd="0" presId="urn:microsoft.com/office/officeart/2018/2/layout/IconVerticalSolidList"/>
    <dgm:cxn modelId="{E222F4E4-5506-49D7-843A-13F09D449181}" type="presParOf" srcId="{B7D23C09-2FB5-4371-A377-6235045A98DF}" destId="{969269F1-4317-4BB5-87B0-C4BEB39598EB}" srcOrd="7" destOrd="0" presId="urn:microsoft.com/office/officeart/2018/2/layout/IconVerticalSolidList"/>
    <dgm:cxn modelId="{1A57E954-D26E-407C-84D1-DA86F21AF9B3}" type="presParOf" srcId="{B7D23C09-2FB5-4371-A377-6235045A98DF}" destId="{7C6FB403-C396-4EFC-AB55-BC3ED8DCD9EC}" srcOrd="8" destOrd="0" presId="urn:microsoft.com/office/officeart/2018/2/layout/IconVerticalSolidList"/>
    <dgm:cxn modelId="{9D9284EF-4227-4680-9293-A3190D724BDA}" type="presParOf" srcId="{7C6FB403-C396-4EFC-AB55-BC3ED8DCD9EC}" destId="{C6A5696F-0672-4257-9336-57780F8F9ECD}" srcOrd="0" destOrd="0" presId="urn:microsoft.com/office/officeart/2018/2/layout/IconVerticalSolidList"/>
    <dgm:cxn modelId="{4F3A490D-37A2-4C19-869C-132E6F587448}" type="presParOf" srcId="{7C6FB403-C396-4EFC-AB55-BC3ED8DCD9EC}" destId="{315485C1-F0B4-4E2A-B197-9F214FE291F2}" srcOrd="1" destOrd="0" presId="urn:microsoft.com/office/officeart/2018/2/layout/IconVerticalSolidList"/>
    <dgm:cxn modelId="{69C13250-538D-4FCB-A7D5-D75AF3B5B5DD}" type="presParOf" srcId="{7C6FB403-C396-4EFC-AB55-BC3ED8DCD9EC}" destId="{71E62ACC-4CC9-4846-8FB9-9C385E4F3BA9}" srcOrd="2" destOrd="0" presId="urn:microsoft.com/office/officeart/2018/2/layout/IconVerticalSolidList"/>
    <dgm:cxn modelId="{D1158EB1-AB77-4DF4-B17A-989FE5BA7A80}" type="presParOf" srcId="{7C6FB403-C396-4EFC-AB55-BC3ED8DCD9EC}" destId="{609D7F40-D09A-474C-AFEC-F3168FFAB5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F25F8F-B52A-4090-8FBE-31EFFE15696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AE5E50D-7D0D-41D6-9774-ECD0A220BA05}">
      <dgm:prSet/>
      <dgm:spPr/>
      <dgm:t>
        <a:bodyPr/>
        <a:lstStyle/>
        <a:p>
          <a:r>
            <a:rPr kumimoji="1" lang="zh-CN" dirty="0"/>
            <a:t>对于第一张</a:t>
          </a:r>
          <a:r>
            <a:rPr kumimoji="1" lang="zh-CN" altLang="en-US" dirty="0"/>
            <a:t>散点图</a:t>
          </a:r>
          <a:r>
            <a:rPr kumimoji="1" lang="zh-CN" dirty="0"/>
            <a:t>我们能够看到，图片的长宽分布不均，即图片的分辨率不同</a:t>
          </a:r>
          <a:r>
            <a:rPr kumimoji="1" lang="zh-CN" altLang="en-US" dirty="0"/>
            <a:t>。</a:t>
          </a:r>
          <a:endParaRPr kumimoji="1" lang="en-US" altLang="zh-CN" dirty="0"/>
        </a:p>
        <a:p>
          <a:r>
            <a:rPr kumimoji="1" lang="zh-CN" altLang="en-US" dirty="0"/>
            <a:t>对于分辨率不同我们采取删除单边过短，单边过长和长宽比例失衡的图片。</a:t>
          </a:r>
          <a:endParaRPr kumimoji="1" lang="en-US" altLang="zh-CN" dirty="0"/>
        </a:p>
      </dgm:t>
    </dgm:pt>
    <dgm:pt modelId="{9D23BF00-6661-42AB-AE33-9CA583AC37F6}" type="parTrans" cxnId="{A024D3FF-2C19-4B02-B0D5-3B2193A6B79E}">
      <dgm:prSet/>
      <dgm:spPr/>
      <dgm:t>
        <a:bodyPr/>
        <a:lstStyle/>
        <a:p>
          <a:endParaRPr lang="en-US"/>
        </a:p>
      </dgm:t>
    </dgm:pt>
    <dgm:pt modelId="{C5DF4E87-AE0D-40C7-8250-AE9D21A4E499}" type="sibTrans" cxnId="{A024D3FF-2C19-4B02-B0D5-3B2193A6B79E}">
      <dgm:prSet/>
      <dgm:spPr/>
      <dgm:t>
        <a:bodyPr/>
        <a:lstStyle/>
        <a:p>
          <a:endParaRPr lang="en-US"/>
        </a:p>
      </dgm:t>
    </dgm:pt>
    <dgm:pt modelId="{7D3FC066-14DD-4C11-B187-9CEB5A1C9305}">
      <dgm:prSet/>
      <dgm:spPr/>
      <dgm:t>
        <a:bodyPr/>
        <a:lstStyle/>
        <a:p>
          <a:r>
            <a:rPr kumimoji="1" lang="zh-CN" dirty="0"/>
            <a:t>对于第二张</a:t>
          </a:r>
          <a:r>
            <a:rPr kumimoji="1" lang="zh-CN" altLang="en-US" dirty="0"/>
            <a:t>直方图</a:t>
          </a:r>
          <a:r>
            <a:rPr kumimoji="1" lang="zh-CN" dirty="0"/>
            <a:t>来说我们能看到，不同分类下我们爬取的数据数量或者运用开源的数据数量不同</a:t>
          </a:r>
          <a:r>
            <a:rPr kumimoji="1" lang="zh-CN" altLang="en-US" dirty="0"/>
            <a:t>。针对于这种情况采取设置阈值的方法</a:t>
          </a:r>
          <a:r>
            <a:rPr kumimoji="1" lang="en-US" altLang="zh-CN" dirty="0"/>
            <a:t>threshold&lt;200</a:t>
          </a:r>
          <a:r>
            <a:rPr kumimoji="1" lang="zh-CN" altLang="en-US" dirty="0"/>
            <a:t>的图像类别进行图像增强，增强的手段是水平翻转和垂直翻转，</a:t>
          </a:r>
          <a:r>
            <a:rPr kumimoji="1" lang="en-US" altLang="zh-CN" dirty="0"/>
            <a:t>threshold&gt;300</a:t>
          </a:r>
          <a:r>
            <a:rPr kumimoji="1" lang="zh-CN" altLang="en-US" dirty="0"/>
            <a:t>的图像进行删除。</a:t>
          </a:r>
          <a:endParaRPr lang="en-US" dirty="0"/>
        </a:p>
      </dgm:t>
    </dgm:pt>
    <dgm:pt modelId="{1DA78F43-DC1C-42AC-B986-32191BABC7E9}" type="parTrans" cxnId="{ACC19D0F-3AD6-4086-96A2-F9C738F42732}">
      <dgm:prSet/>
      <dgm:spPr/>
      <dgm:t>
        <a:bodyPr/>
        <a:lstStyle/>
        <a:p>
          <a:endParaRPr lang="en-US"/>
        </a:p>
      </dgm:t>
    </dgm:pt>
    <dgm:pt modelId="{C8424D74-232D-48BD-9656-AED201D398DC}" type="sibTrans" cxnId="{ACC19D0F-3AD6-4086-96A2-F9C738F42732}">
      <dgm:prSet/>
      <dgm:spPr/>
      <dgm:t>
        <a:bodyPr/>
        <a:lstStyle/>
        <a:p>
          <a:endParaRPr lang="en-US"/>
        </a:p>
      </dgm:t>
    </dgm:pt>
    <dgm:pt modelId="{310D7166-5A9A-4480-BE72-CE89E8FBD79F}">
      <dgm:prSet/>
      <dgm:spPr/>
      <dgm:t>
        <a:bodyPr/>
        <a:lstStyle/>
        <a:p>
          <a:endParaRPr lang="en-US" dirty="0"/>
        </a:p>
      </dgm:t>
    </dgm:pt>
    <dgm:pt modelId="{56C8AA5F-9E9A-4886-9653-25BE01C4111A}" type="parTrans" cxnId="{514C5248-B395-49B4-B248-35AF91C03F95}">
      <dgm:prSet/>
      <dgm:spPr/>
      <dgm:t>
        <a:bodyPr/>
        <a:lstStyle/>
        <a:p>
          <a:endParaRPr lang="en-US"/>
        </a:p>
      </dgm:t>
    </dgm:pt>
    <dgm:pt modelId="{215EC441-DA41-4E2D-A4CE-F2D38F4A1518}" type="sibTrans" cxnId="{514C5248-B395-49B4-B248-35AF91C03F95}">
      <dgm:prSet/>
      <dgm:spPr/>
      <dgm:t>
        <a:bodyPr/>
        <a:lstStyle/>
        <a:p>
          <a:endParaRPr lang="en-US"/>
        </a:p>
      </dgm:t>
    </dgm:pt>
    <dgm:pt modelId="{5B7EDD74-C9AF-0D43-A413-A7E392B4DA22}" type="pres">
      <dgm:prSet presAssocID="{ACF25F8F-B52A-4090-8FBE-31EFFE15696E}" presName="vert0" presStyleCnt="0">
        <dgm:presLayoutVars>
          <dgm:dir/>
          <dgm:animOne val="branch"/>
          <dgm:animLvl val="lvl"/>
        </dgm:presLayoutVars>
      </dgm:prSet>
      <dgm:spPr/>
    </dgm:pt>
    <dgm:pt modelId="{82479795-A62E-3E4D-8CF1-842E225669E7}" type="pres">
      <dgm:prSet presAssocID="{EAE5E50D-7D0D-41D6-9774-ECD0A220BA05}" presName="thickLine" presStyleLbl="alignNode1" presStyleIdx="0" presStyleCnt="3"/>
      <dgm:spPr/>
    </dgm:pt>
    <dgm:pt modelId="{B8EB4B38-D385-224E-810D-5394B7A72D01}" type="pres">
      <dgm:prSet presAssocID="{EAE5E50D-7D0D-41D6-9774-ECD0A220BA05}" presName="horz1" presStyleCnt="0"/>
      <dgm:spPr/>
    </dgm:pt>
    <dgm:pt modelId="{737B2B8A-28E2-1E4C-AECF-E4C21CC5016F}" type="pres">
      <dgm:prSet presAssocID="{EAE5E50D-7D0D-41D6-9774-ECD0A220BA05}" presName="tx1" presStyleLbl="revTx" presStyleIdx="0" presStyleCnt="3" custScaleY="82688"/>
      <dgm:spPr/>
    </dgm:pt>
    <dgm:pt modelId="{A422A362-11DA-2E4B-B23E-16BF19B3DEAE}" type="pres">
      <dgm:prSet presAssocID="{EAE5E50D-7D0D-41D6-9774-ECD0A220BA05}" presName="vert1" presStyleCnt="0"/>
      <dgm:spPr/>
    </dgm:pt>
    <dgm:pt modelId="{6AEB68EE-DC1F-2849-878A-309FEE11B2A7}" type="pres">
      <dgm:prSet presAssocID="{7D3FC066-14DD-4C11-B187-9CEB5A1C9305}" presName="thickLine" presStyleLbl="alignNode1" presStyleIdx="1" presStyleCnt="3"/>
      <dgm:spPr/>
    </dgm:pt>
    <dgm:pt modelId="{6AED8533-CA08-F040-BF02-D1D430D1D9D0}" type="pres">
      <dgm:prSet presAssocID="{7D3FC066-14DD-4C11-B187-9CEB5A1C9305}" presName="horz1" presStyleCnt="0"/>
      <dgm:spPr/>
    </dgm:pt>
    <dgm:pt modelId="{4A4B6F14-7A18-B441-B95D-C2BEE3C5F37E}" type="pres">
      <dgm:prSet presAssocID="{7D3FC066-14DD-4C11-B187-9CEB5A1C9305}" presName="tx1" presStyleLbl="revTx" presStyleIdx="1" presStyleCnt="3"/>
      <dgm:spPr/>
    </dgm:pt>
    <dgm:pt modelId="{6B0A7132-B7AB-AE4A-B169-6F9EF6370FDA}" type="pres">
      <dgm:prSet presAssocID="{7D3FC066-14DD-4C11-B187-9CEB5A1C9305}" presName="vert1" presStyleCnt="0"/>
      <dgm:spPr/>
    </dgm:pt>
    <dgm:pt modelId="{D5312A44-13C7-E044-8BD2-43C560B03D6A}" type="pres">
      <dgm:prSet presAssocID="{310D7166-5A9A-4480-BE72-CE89E8FBD79F}" presName="thickLine" presStyleLbl="alignNode1" presStyleIdx="2" presStyleCnt="3"/>
      <dgm:spPr/>
    </dgm:pt>
    <dgm:pt modelId="{4314155A-EBE2-AC43-8BF0-184489683558}" type="pres">
      <dgm:prSet presAssocID="{310D7166-5A9A-4480-BE72-CE89E8FBD79F}" presName="horz1" presStyleCnt="0"/>
      <dgm:spPr/>
    </dgm:pt>
    <dgm:pt modelId="{93F56028-9AF3-6D4B-B042-FDCACC269A73}" type="pres">
      <dgm:prSet presAssocID="{310D7166-5A9A-4480-BE72-CE89E8FBD79F}" presName="tx1" presStyleLbl="revTx" presStyleIdx="2" presStyleCnt="3"/>
      <dgm:spPr/>
    </dgm:pt>
    <dgm:pt modelId="{6B5BAB68-A5F3-2B47-AC70-339097E8CF7F}" type="pres">
      <dgm:prSet presAssocID="{310D7166-5A9A-4480-BE72-CE89E8FBD79F}" presName="vert1" presStyleCnt="0"/>
      <dgm:spPr/>
    </dgm:pt>
  </dgm:ptLst>
  <dgm:cxnLst>
    <dgm:cxn modelId="{ACC19D0F-3AD6-4086-96A2-F9C738F42732}" srcId="{ACF25F8F-B52A-4090-8FBE-31EFFE15696E}" destId="{7D3FC066-14DD-4C11-B187-9CEB5A1C9305}" srcOrd="1" destOrd="0" parTransId="{1DA78F43-DC1C-42AC-B986-32191BABC7E9}" sibTransId="{C8424D74-232D-48BD-9656-AED201D398DC}"/>
    <dgm:cxn modelId="{3EF3E128-8064-7547-BECC-A8F5444F9637}" type="presOf" srcId="{7D3FC066-14DD-4C11-B187-9CEB5A1C9305}" destId="{4A4B6F14-7A18-B441-B95D-C2BEE3C5F37E}" srcOrd="0" destOrd="0" presId="urn:microsoft.com/office/officeart/2008/layout/LinedList"/>
    <dgm:cxn modelId="{514C5248-B395-49B4-B248-35AF91C03F95}" srcId="{ACF25F8F-B52A-4090-8FBE-31EFFE15696E}" destId="{310D7166-5A9A-4480-BE72-CE89E8FBD79F}" srcOrd="2" destOrd="0" parTransId="{56C8AA5F-9E9A-4886-9653-25BE01C4111A}" sibTransId="{215EC441-DA41-4E2D-A4CE-F2D38F4A1518}"/>
    <dgm:cxn modelId="{E30C3A4E-8664-8C44-9672-67D069C1CF00}" type="presOf" srcId="{EAE5E50D-7D0D-41D6-9774-ECD0A220BA05}" destId="{737B2B8A-28E2-1E4C-AECF-E4C21CC5016F}" srcOrd="0" destOrd="0" presId="urn:microsoft.com/office/officeart/2008/layout/LinedList"/>
    <dgm:cxn modelId="{BDF32551-FB6E-C449-9D99-60EA1F458059}" type="presOf" srcId="{310D7166-5A9A-4480-BE72-CE89E8FBD79F}" destId="{93F56028-9AF3-6D4B-B042-FDCACC269A73}" srcOrd="0" destOrd="0" presId="urn:microsoft.com/office/officeart/2008/layout/LinedList"/>
    <dgm:cxn modelId="{C2319CCE-95F6-6D41-BC60-64C9F191AD74}" type="presOf" srcId="{ACF25F8F-B52A-4090-8FBE-31EFFE15696E}" destId="{5B7EDD74-C9AF-0D43-A413-A7E392B4DA22}" srcOrd="0" destOrd="0" presId="urn:microsoft.com/office/officeart/2008/layout/LinedList"/>
    <dgm:cxn modelId="{A024D3FF-2C19-4B02-B0D5-3B2193A6B79E}" srcId="{ACF25F8F-B52A-4090-8FBE-31EFFE15696E}" destId="{EAE5E50D-7D0D-41D6-9774-ECD0A220BA05}" srcOrd="0" destOrd="0" parTransId="{9D23BF00-6661-42AB-AE33-9CA583AC37F6}" sibTransId="{C5DF4E87-AE0D-40C7-8250-AE9D21A4E499}"/>
    <dgm:cxn modelId="{1C8B965A-C1C5-6645-AD2F-C6A0C57882AE}" type="presParOf" srcId="{5B7EDD74-C9AF-0D43-A413-A7E392B4DA22}" destId="{82479795-A62E-3E4D-8CF1-842E225669E7}" srcOrd="0" destOrd="0" presId="urn:microsoft.com/office/officeart/2008/layout/LinedList"/>
    <dgm:cxn modelId="{EA1587F5-2505-1140-98FB-187CAA721807}" type="presParOf" srcId="{5B7EDD74-C9AF-0D43-A413-A7E392B4DA22}" destId="{B8EB4B38-D385-224E-810D-5394B7A72D01}" srcOrd="1" destOrd="0" presId="urn:microsoft.com/office/officeart/2008/layout/LinedList"/>
    <dgm:cxn modelId="{2F82D364-0C9A-2542-BABF-0B2BB392CC14}" type="presParOf" srcId="{B8EB4B38-D385-224E-810D-5394B7A72D01}" destId="{737B2B8A-28E2-1E4C-AECF-E4C21CC5016F}" srcOrd="0" destOrd="0" presId="urn:microsoft.com/office/officeart/2008/layout/LinedList"/>
    <dgm:cxn modelId="{E6284527-4907-FD48-B071-C4FA143366E3}" type="presParOf" srcId="{B8EB4B38-D385-224E-810D-5394B7A72D01}" destId="{A422A362-11DA-2E4B-B23E-16BF19B3DEAE}" srcOrd="1" destOrd="0" presId="urn:microsoft.com/office/officeart/2008/layout/LinedList"/>
    <dgm:cxn modelId="{83E34579-4F8B-5D40-9395-D7CA0B2AA1A4}" type="presParOf" srcId="{5B7EDD74-C9AF-0D43-A413-A7E392B4DA22}" destId="{6AEB68EE-DC1F-2849-878A-309FEE11B2A7}" srcOrd="2" destOrd="0" presId="urn:microsoft.com/office/officeart/2008/layout/LinedList"/>
    <dgm:cxn modelId="{4934F0BC-C740-0F4B-B6B7-4D20E4299568}" type="presParOf" srcId="{5B7EDD74-C9AF-0D43-A413-A7E392B4DA22}" destId="{6AED8533-CA08-F040-BF02-D1D430D1D9D0}" srcOrd="3" destOrd="0" presId="urn:microsoft.com/office/officeart/2008/layout/LinedList"/>
    <dgm:cxn modelId="{EFF0DA3E-E893-4141-B64D-5EB8AE7FFE26}" type="presParOf" srcId="{6AED8533-CA08-F040-BF02-D1D430D1D9D0}" destId="{4A4B6F14-7A18-B441-B95D-C2BEE3C5F37E}" srcOrd="0" destOrd="0" presId="urn:microsoft.com/office/officeart/2008/layout/LinedList"/>
    <dgm:cxn modelId="{8858B1CB-5850-8045-9B16-76939F92D0BE}" type="presParOf" srcId="{6AED8533-CA08-F040-BF02-D1D430D1D9D0}" destId="{6B0A7132-B7AB-AE4A-B169-6F9EF6370FDA}" srcOrd="1" destOrd="0" presId="urn:microsoft.com/office/officeart/2008/layout/LinedList"/>
    <dgm:cxn modelId="{96B6981F-AAC7-CA41-8C88-6327EE748DE4}" type="presParOf" srcId="{5B7EDD74-C9AF-0D43-A413-A7E392B4DA22}" destId="{D5312A44-13C7-E044-8BD2-43C560B03D6A}" srcOrd="4" destOrd="0" presId="urn:microsoft.com/office/officeart/2008/layout/LinedList"/>
    <dgm:cxn modelId="{FF14BD7D-9D24-8242-9DA0-5A51E637DB68}" type="presParOf" srcId="{5B7EDD74-C9AF-0D43-A413-A7E392B4DA22}" destId="{4314155A-EBE2-AC43-8BF0-184489683558}" srcOrd="5" destOrd="0" presId="urn:microsoft.com/office/officeart/2008/layout/LinedList"/>
    <dgm:cxn modelId="{15A6F59B-5BA0-CE46-9884-2B73A43BA7B4}" type="presParOf" srcId="{4314155A-EBE2-AC43-8BF0-184489683558}" destId="{93F56028-9AF3-6D4B-B042-FDCACC269A73}" srcOrd="0" destOrd="0" presId="urn:microsoft.com/office/officeart/2008/layout/LinedList"/>
    <dgm:cxn modelId="{1364A3EA-4C3F-CB4F-9E33-EC2647714093}" type="presParOf" srcId="{4314155A-EBE2-AC43-8BF0-184489683558}" destId="{6B5BAB68-A5F3-2B47-AC70-339097E8CF7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9B049-297B-44E6-8776-684468E393F6}">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349619-0033-4C12-9330-D98A9AF57B70}">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kumimoji="1" lang="zh-CN" sz="2400" kern="1200"/>
            <a:t>数据采集</a:t>
          </a:r>
          <a:endParaRPr lang="en-US" sz="2400" kern="1200"/>
        </a:p>
      </dsp:txBody>
      <dsp:txXfrm>
        <a:off x="127800" y="2355670"/>
        <a:ext cx="1800000" cy="720000"/>
      </dsp:txXfrm>
    </dsp:sp>
    <dsp:sp modelId="{67B72CC1-DD4C-44F3-B1E6-33408D54BD47}">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2723AC-6EDB-4558-BC71-EFCC617B909D}">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kumimoji="1" lang="zh-CN" sz="2400" kern="1200"/>
            <a:t>数据处理</a:t>
          </a:r>
          <a:endParaRPr lang="en-US" sz="2400" kern="1200"/>
        </a:p>
      </dsp:txBody>
      <dsp:txXfrm>
        <a:off x="2242800" y="2355670"/>
        <a:ext cx="1800000" cy="720000"/>
      </dsp:txXfrm>
    </dsp:sp>
    <dsp:sp modelId="{5F02F479-B5A1-4A2B-91A4-5CB24A19D9E9}">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ECDEF-C4C2-4E69-93B9-52FF41A71E9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kumimoji="1" lang="zh-CN" sz="2400" kern="1200"/>
            <a:t>模型训练</a:t>
          </a:r>
          <a:endParaRPr lang="en-US" sz="2400" kern="1200"/>
        </a:p>
      </dsp:txBody>
      <dsp:txXfrm>
        <a:off x="4357800" y="2355670"/>
        <a:ext cx="1800000" cy="720000"/>
      </dsp:txXfrm>
    </dsp:sp>
    <dsp:sp modelId="{E9805D58-AED9-4D78-9143-EAC1E1299E3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D0779-D1AE-4EA9-B2F6-319000A2727A}">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kumimoji="1" lang="zh-CN" sz="2400" kern="1200"/>
            <a:t>优化模型</a:t>
          </a:r>
          <a:endParaRPr lang="en-US" sz="2400" kern="1200"/>
        </a:p>
      </dsp:txBody>
      <dsp:txXfrm>
        <a:off x="6472800" y="2355670"/>
        <a:ext cx="1800000" cy="720000"/>
      </dsp:txXfrm>
    </dsp:sp>
    <dsp:sp modelId="{2002B5E5-BDE2-4928-8A6C-AF7D886502EC}">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A093B-E713-49D2-9A2C-407008820064}">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kumimoji="1" lang="zh-CN" sz="2400" kern="1200"/>
            <a:t>结果对比</a:t>
          </a:r>
          <a:endParaRPr lang="en-US" sz="2400" kern="1200"/>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62740-C8C2-47AB-B86D-209050CFE5D1}">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4B46B-ADDD-4094-B971-72CE006E17DD}">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pPr>
          <a:r>
            <a:rPr kumimoji="1" lang="zh-CN" sz="3800" kern="1200"/>
            <a:t>自己爬取的数据</a:t>
          </a:r>
          <a:endParaRPr lang="en-US" sz="3800" kern="1200"/>
        </a:p>
      </dsp:txBody>
      <dsp:txXfrm>
        <a:off x="559800" y="3022743"/>
        <a:ext cx="4320000" cy="720000"/>
      </dsp:txXfrm>
    </dsp:sp>
    <dsp:sp modelId="{63295521-4FEE-4307-81DA-1269AE21EA5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5AE59-3532-43C0-A2C7-F32411CD3036}">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pPr>
          <a:r>
            <a:rPr kumimoji="1" lang="zh-CN" sz="3800" kern="1200" dirty="0"/>
            <a:t>开源的</a:t>
          </a:r>
          <a:r>
            <a:rPr kumimoji="1" lang="en-US" sz="3800" kern="1200" dirty="0"/>
            <a:t>kaggle</a:t>
          </a:r>
          <a:r>
            <a:rPr kumimoji="1" lang="zh-CN" sz="3800" kern="1200" dirty="0"/>
            <a:t>数据</a:t>
          </a:r>
          <a:r>
            <a:rPr kumimoji="1" lang="zh-CN" altLang="en-US" sz="3800" kern="1200" dirty="0"/>
            <a:t>集</a:t>
          </a:r>
          <a:endParaRPr lang="en-US" sz="3800" kern="1200" dirty="0"/>
        </a:p>
      </dsp:txBody>
      <dsp:txXfrm>
        <a:off x="5635800" y="3022743"/>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C3682-BED2-46B6-8560-1143888971D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B78F3-E79C-466C-8FE0-E95917184ED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DFC6B-859A-421E-9013-96FDD7C850A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kern="1200" dirty="0"/>
            <a:t>参看爬取的图像大小比例，用</a:t>
          </a:r>
          <a:r>
            <a:rPr lang="en-US" sz="1900" kern="1200" dirty="0"/>
            <a:t>plt</a:t>
          </a:r>
          <a:r>
            <a:rPr lang="zh-CN" sz="1900" kern="1200" dirty="0"/>
            <a:t>中的</a:t>
          </a:r>
          <a:r>
            <a:rPr lang="en-US" sz="1900" kern="1200" dirty="0"/>
            <a:t>scatter</a:t>
          </a:r>
          <a:r>
            <a:rPr lang="zh-CN" sz="1900" kern="1200" dirty="0"/>
            <a:t>散点图</a:t>
          </a:r>
          <a:endParaRPr lang="en-US" sz="1900" kern="1200" dirty="0"/>
        </a:p>
      </dsp:txBody>
      <dsp:txXfrm>
        <a:off x="836323" y="3399"/>
        <a:ext cx="9679276" cy="724089"/>
      </dsp:txXfrm>
    </dsp:sp>
    <dsp:sp modelId="{5E14F1A8-D4B9-4694-8E27-016B45B460C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6C36A-A4AA-40C0-B9DF-63BCE122FDBA}">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84DEBC-4D2E-4020-BA62-B011C49CD774}">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kern="1200"/>
            <a:t>各个分类的数据数量不一致，对于数据少的采用数据增强（水平翻转，垂直翻转）</a:t>
          </a:r>
          <a:endParaRPr lang="en-US" sz="1900" kern="1200"/>
        </a:p>
      </dsp:txBody>
      <dsp:txXfrm>
        <a:off x="836323" y="908511"/>
        <a:ext cx="9679276" cy="724089"/>
      </dsp:txXfrm>
    </dsp:sp>
    <dsp:sp modelId="{6A506637-C6FA-4C4C-9377-BA31070B09D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75051-A57E-4902-A874-5209B22B0569}">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086FB-C77E-4634-9EDD-9E4B0489E59E}">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kern="1200"/>
            <a:t>计算图像的均值和方差</a:t>
          </a:r>
          <a:endParaRPr lang="en-US" sz="1900" kern="1200"/>
        </a:p>
      </dsp:txBody>
      <dsp:txXfrm>
        <a:off x="836323" y="1813624"/>
        <a:ext cx="9679276" cy="724089"/>
      </dsp:txXfrm>
    </dsp:sp>
    <dsp:sp modelId="{A8738F82-9A35-47E1-AFD4-C0B71B7304FE}">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2A15C-5177-482E-9569-7C5333F351D7}">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F888E4-B796-4BA5-B5B7-E58C410521D8}">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kern="1200"/>
            <a:t>拆分数据集，训练集</a:t>
          </a:r>
          <a:r>
            <a:rPr lang="en-US" sz="1900" kern="1200"/>
            <a:t>0.9 </a:t>
          </a:r>
          <a:r>
            <a:rPr lang="zh-CN" sz="1900" kern="1200"/>
            <a:t>测试集</a:t>
          </a:r>
          <a:r>
            <a:rPr lang="en-US" sz="1900" kern="1200"/>
            <a:t>0.1</a:t>
          </a:r>
          <a:r>
            <a:rPr lang="zh-CN" sz="1900" kern="1200"/>
            <a:t>，再进行</a:t>
          </a:r>
          <a:r>
            <a:rPr lang="en-US" sz="1900" kern="1200"/>
            <a:t>shuffle</a:t>
          </a:r>
          <a:r>
            <a:rPr lang="zh-CN" sz="1900" kern="1200"/>
            <a:t>打乱操作</a:t>
          </a:r>
          <a:endParaRPr lang="en-US" sz="1900" kern="1200"/>
        </a:p>
      </dsp:txBody>
      <dsp:txXfrm>
        <a:off x="836323" y="2718736"/>
        <a:ext cx="9679276" cy="724089"/>
      </dsp:txXfrm>
    </dsp:sp>
    <dsp:sp modelId="{C6A5696F-0672-4257-9336-57780F8F9ECD}">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485C1-F0B4-4E2A-B197-9F214FE291F2}">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D7F40-D09A-474C-AFEC-F3168FFAB5B6}">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zh-CN" sz="1900" kern="1200"/>
            <a:t>生成数据加载器（</a:t>
          </a:r>
          <a:r>
            <a:rPr lang="en-US" sz="1900" kern="1200"/>
            <a:t>4</a:t>
          </a:r>
          <a:r>
            <a:rPr lang="zh-CN" sz="1900" kern="1200"/>
            <a:t>维）</a:t>
          </a:r>
          <a:r>
            <a:rPr lang="en-US" sz="1900" kern="1200"/>
            <a:t>N,C,H,W(Batch size, channel, weight, high)</a:t>
          </a:r>
        </a:p>
      </dsp:txBody>
      <dsp:txXfrm>
        <a:off x="836323" y="3623848"/>
        <a:ext cx="9679276" cy="724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79795-A62E-3E4D-8CF1-842E225669E7}">
      <dsp:nvSpPr>
        <dsp:cNvPr id="0" name=""/>
        <dsp:cNvSpPr/>
      </dsp:nvSpPr>
      <dsp:spPr>
        <a:xfrm>
          <a:off x="0" y="142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7B2B8A-28E2-1E4C-AECF-E4C21CC5016F}">
      <dsp:nvSpPr>
        <dsp:cNvPr id="0" name=""/>
        <dsp:cNvSpPr/>
      </dsp:nvSpPr>
      <dsp:spPr>
        <a:xfrm>
          <a:off x="0" y="1422"/>
          <a:ext cx="10515600" cy="1271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zh-CN" sz="2200" kern="1200" dirty="0"/>
            <a:t>对于第一张</a:t>
          </a:r>
          <a:r>
            <a:rPr kumimoji="1" lang="zh-CN" altLang="en-US" sz="2200" kern="1200" dirty="0"/>
            <a:t>散点图</a:t>
          </a:r>
          <a:r>
            <a:rPr kumimoji="1" lang="zh-CN" sz="2200" kern="1200" dirty="0"/>
            <a:t>我们能够看到，图片的长宽分布不均，即图片的分辨率不同</a:t>
          </a:r>
          <a:r>
            <a:rPr kumimoji="1" lang="zh-CN" altLang="en-US" sz="2200" kern="1200" dirty="0"/>
            <a:t>。</a:t>
          </a:r>
          <a:endParaRPr kumimoji="1" lang="en-US" altLang="zh-CN" sz="2200" kern="1200" dirty="0"/>
        </a:p>
        <a:p>
          <a:pPr marL="0" lvl="0" indent="0" algn="l" defTabSz="977900">
            <a:lnSpc>
              <a:spcPct val="90000"/>
            </a:lnSpc>
            <a:spcBef>
              <a:spcPct val="0"/>
            </a:spcBef>
            <a:spcAft>
              <a:spcPct val="35000"/>
            </a:spcAft>
            <a:buNone/>
          </a:pPr>
          <a:r>
            <a:rPr kumimoji="1" lang="zh-CN" altLang="en-US" sz="2200" kern="1200" dirty="0"/>
            <a:t>对于分辨率不同我们采取删除单边过短，单边过长和长宽比例失衡的图片。</a:t>
          </a:r>
          <a:endParaRPr kumimoji="1" lang="en-US" altLang="zh-CN" sz="2200" kern="1200" dirty="0"/>
        </a:p>
      </dsp:txBody>
      <dsp:txXfrm>
        <a:off x="0" y="1422"/>
        <a:ext cx="10515600" cy="1271961"/>
      </dsp:txXfrm>
    </dsp:sp>
    <dsp:sp modelId="{6AEB68EE-DC1F-2849-878A-309FEE11B2A7}">
      <dsp:nvSpPr>
        <dsp:cNvPr id="0" name=""/>
        <dsp:cNvSpPr/>
      </dsp:nvSpPr>
      <dsp:spPr>
        <a:xfrm>
          <a:off x="0" y="12733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4B6F14-7A18-B441-B95D-C2BEE3C5F37E}">
      <dsp:nvSpPr>
        <dsp:cNvPr id="0" name=""/>
        <dsp:cNvSpPr/>
      </dsp:nvSpPr>
      <dsp:spPr>
        <a:xfrm>
          <a:off x="0" y="1273383"/>
          <a:ext cx="10515600" cy="1538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zh-CN" sz="2200" kern="1200" dirty="0"/>
            <a:t>对于第二张</a:t>
          </a:r>
          <a:r>
            <a:rPr kumimoji="1" lang="zh-CN" altLang="en-US" sz="2200" kern="1200" dirty="0"/>
            <a:t>直方图</a:t>
          </a:r>
          <a:r>
            <a:rPr kumimoji="1" lang="zh-CN" sz="2200" kern="1200" dirty="0"/>
            <a:t>来说我们能看到，不同分类下我们爬取的数据数量或者运用开源的数据数量不同</a:t>
          </a:r>
          <a:r>
            <a:rPr kumimoji="1" lang="zh-CN" altLang="en-US" sz="2200" kern="1200" dirty="0"/>
            <a:t>。针对于这种情况采取设置阈值的方法</a:t>
          </a:r>
          <a:r>
            <a:rPr kumimoji="1" lang="en-US" altLang="zh-CN" sz="2200" kern="1200" dirty="0"/>
            <a:t>threshold&lt;200</a:t>
          </a:r>
          <a:r>
            <a:rPr kumimoji="1" lang="zh-CN" altLang="en-US" sz="2200" kern="1200" dirty="0"/>
            <a:t>的图像类别进行图像增强，增强的手段是水平翻转和垂直翻转，</a:t>
          </a:r>
          <a:r>
            <a:rPr kumimoji="1" lang="en-US" altLang="zh-CN" sz="2200" kern="1200" dirty="0"/>
            <a:t>threshold&gt;300</a:t>
          </a:r>
          <a:r>
            <a:rPr kumimoji="1" lang="zh-CN" altLang="en-US" sz="2200" kern="1200" dirty="0"/>
            <a:t>的图像进行删除。</a:t>
          </a:r>
          <a:endParaRPr lang="en-US" sz="2200" kern="1200" dirty="0"/>
        </a:p>
      </dsp:txBody>
      <dsp:txXfrm>
        <a:off x="0" y="1273383"/>
        <a:ext cx="10515600" cy="1538265"/>
      </dsp:txXfrm>
    </dsp:sp>
    <dsp:sp modelId="{D5312A44-13C7-E044-8BD2-43C560B03D6A}">
      <dsp:nvSpPr>
        <dsp:cNvPr id="0" name=""/>
        <dsp:cNvSpPr/>
      </dsp:nvSpPr>
      <dsp:spPr>
        <a:xfrm>
          <a:off x="0" y="281164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56028-9AF3-6D4B-B042-FDCACC269A73}">
      <dsp:nvSpPr>
        <dsp:cNvPr id="0" name=""/>
        <dsp:cNvSpPr/>
      </dsp:nvSpPr>
      <dsp:spPr>
        <a:xfrm>
          <a:off x="0" y="2811649"/>
          <a:ext cx="10515600" cy="1538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dirty="0"/>
        </a:p>
      </dsp:txBody>
      <dsp:txXfrm>
        <a:off x="0" y="2811649"/>
        <a:ext cx="10515600" cy="153826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8885D-891B-1C91-E1CF-B5BB6F405C3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747F97C-FC6D-FB5C-D5E0-9A847B6DF5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AA7D821-181A-F2C9-971B-022D98E71BF5}"/>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E373EF9E-17D9-32B6-E3CC-AC7298243B2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3027EBE-2088-18CE-23D2-90260C488145}"/>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1976215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AD4A5-4B77-AE71-1E7E-955BA71C9C2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ED1DDDE-887D-C292-A1A5-E7B9B780B61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37E1D2C-25DD-C5EF-8F0F-62FE084800EB}"/>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42B33F43-F2DA-2E4D-D93F-41ED0BF0F8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0BDC761-3DFA-9621-C0FB-A4667849C570}"/>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787419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EA52EF-DE97-22D5-3DCF-C1B1A6FA893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855CDAE-CB9A-313C-3D9D-FB14D265040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4488B7A-D5DD-D6EC-7A86-623087279F88}"/>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F3E24BBE-2217-C830-B792-53AAA71CA4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D57D92B-2CD7-0DC5-5568-01CE7D7F9001}"/>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294360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3842C-8932-0319-F57F-D277B89364F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D82F843-4C09-3B75-7A63-3B17B9B708B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2BBB8A3-E258-FA47-C032-DD0A91EA8CDE}"/>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D4A76A0D-1871-B660-B891-6D83CF9BAD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DCB1834-82B2-5A75-EC0B-1353F5303C27}"/>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32025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31429-4E63-5FE5-5972-83011CA9CE3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C409560-8153-CA65-2C2B-05EB90A787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6B61928-3099-C1B1-75D4-620AC65B59A3}"/>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5603C0E5-0421-BEF3-4CFB-7B69BFF5E8F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D8B033E-DE0D-C212-DC45-2BAC0F6B1F86}"/>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202441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44A2C-B1BB-E89C-8AC3-FE431C75FAB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F0EE6F5-BB50-1C6F-6554-1F2F0959A05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6240F84-7FAA-544F-0D70-3A712E3CF99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15D2A09-05E9-1B51-DCE5-C38DEA4BE7D7}"/>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6" name="页脚占位符 5">
            <a:extLst>
              <a:ext uri="{FF2B5EF4-FFF2-40B4-BE49-F238E27FC236}">
                <a16:creationId xmlns:a16="http://schemas.microsoft.com/office/drawing/2014/main" id="{0D30C1FE-9EC7-57D8-FDEA-5AD3A03C74F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BDBA0B3-FCBB-2C2B-3F2A-2A7E99D06A0C}"/>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4079151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E4693-B125-3094-EE85-4D3F84B9E5F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37962A-8468-20C0-114B-708D00184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37A9B1E-065B-7299-B808-09F939D3835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2EC5A52C-A3EF-CE50-793A-A5655EBE0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2444539-014D-A937-7B72-0953C02F06E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9619142-AFCF-9C78-DD6E-8464D73DBCF2}"/>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8" name="页脚占位符 7">
            <a:extLst>
              <a:ext uri="{FF2B5EF4-FFF2-40B4-BE49-F238E27FC236}">
                <a16:creationId xmlns:a16="http://schemas.microsoft.com/office/drawing/2014/main" id="{D7E967A2-159A-B4D4-F114-D6B6CB9E17C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2718808-E717-1667-6A7E-50DAE2E76164}"/>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2685567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09657-8E11-AAEF-CF19-0F2556F5DB3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971A7C5-EC5E-1042-1EFC-BD56B07B3736}"/>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4" name="页脚占位符 3">
            <a:extLst>
              <a:ext uri="{FF2B5EF4-FFF2-40B4-BE49-F238E27FC236}">
                <a16:creationId xmlns:a16="http://schemas.microsoft.com/office/drawing/2014/main" id="{8750B6BD-52B0-8BF4-4B70-55337A3EB02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4EAD928-0040-752F-2031-A6BD1EF18CEA}"/>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146209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68271E-1A78-C3FD-DD39-8EEF101454B2}"/>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3" name="页脚占位符 2">
            <a:extLst>
              <a:ext uri="{FF2B5EF4-FFF2-40B4-BE49-F238E27FC236}">
                <a16:creationId xmlns:a16="http://schemas.microsoft.com/office/drawing/2014/main" id="{DA377BAC-B45D-3A19-0EB1-53353A93FAD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00801DA-B9C6-508E-D9AC-121BBBC3E820}"/>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125218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2D725-E11A-4E5F-6AFF-23CC534F22A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F152E17-99EF-6BF3-7E00-2B4C407F0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35C09B5-C1E0-18F0-A378-AA698E7FD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196EEE7-FD37-243F-00B1-5D975B736585}"/>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6" name="页脚占位符 5">
            <a:extLst>
              <a:ext uri="{FF2B5EF4-FFF2-40B4-BE49-F238E27FC236}">
                <a16:creationId xmlns:a16="http://schemas.microsoft.com/office/drawing/2014/main" id="{5B0E15AB-C6FF-0BE7-69F9-91097442158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468B92C-ECA3-F0A1-FA7E-FD47CE8B5B85}"/>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2035975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8F5EE-178F-9752-6C5D-9B88F50DDD6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D0CB1A0-3DC4-4A22-3278-411F7F45C2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08CD2F3-2A27-410C-E059-359A9D410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D7FE9D3-486C-1510-1535-F13AC79832DF}"/>
              </a:ext>
            </a:extLst>
          </p:cNvPr>
          <p:cNvSpPr>
            <a:spLocks noGrp="1"/>
          </p:cNvSpPr>
          <p:nvPr>
            <p:ph type="dt" sz="half" idx="10"/>
          </p:nvPr>
        </p:nvSpPr>
        <p:spPr/>
        <p:txBody>
          <a:bodyPr/>
          <a:lstStyle/>
          <a:p>
            <a:fld id="{2A0B0D29-6FB2-1247-8993-97364E4AA8BD}" type="datetimeFigureOut">
              <a:rPr kumimoji="1" lang="zh-CN" altLang="en-US" smtClean="0"/>
              <a:t>2023/11/27</a:t>
            </a:fld>
            <a:endParaRPr kumimoji="1" lang="zh-CN" altLang="en-US"/>
          </a:p>
        </p:txBody>
      </p:sp>
      <p:sp>
        <p:nvSpPr>
          <p:cNvPr id="6" name="页脚占位符 5">
            <a:extLst>
              <a:ext uri="{FF2B5EF4-FFF2-40B4-BE49-F238E27FC236}">
                <a16:creationId xmlns:a16="http://schemas.microsoft.com/office/drawing/2014/main" id="{73355867-CDAE-916B-6C05-A958F44E9F3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B74B488-15CC-A9CA-AB03-2805EAEEF3CF}"/>
              </a:ext>
            </a:extLst>
          </p:cNvPr>
          <p:cNvSpPr>
            <a:spLocks noGrp="1"/>
          </p:cNvSpPr>
          <p:nvPr>
            <p:ph type="sldNum" sz="quarter" idx="12"/>
          </p:nvPr>
        </p:nvSpPr>
        <p:spPr/>
        <p:txBody>
          <a:body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41277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67F8068-F32B-1BB6-51AE-42E28AE757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F2AD3BD-8D94-7656-3E0E-29268DAAA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DC102A5-EF28-9568-2176-388C8FB71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B0D29-6FB2-1247-8993-97364E4AA8BD}" type="datetimeFigureOut">
              <a:rPr kumimoji="1" lang="zh-CN" altLang="en-US" smtClean="0"/>
              <a:t>2023/11/27</a:t>
            </a:fld>
            <a:endParaRPr kumimoji="1" lang="zh-CN" altLang="en-US"/>
          </a:p>
        </p:txBody>
      </p:sp>
      <p:sp>
        <p:nvSpPr>
          <p:cNvPr id="5" name="页脚占位符 4">
            <a:extLst>
              <a:ext uri="{FF2B5EF4-FFF2-40B4-BE49-F238E27FC236}">
                <a16:creationId xmlns:a16="http://schemas.microsoft.com/office/drawing/2014/main" id="{A51691C6-A686-3A44-EC6D-C3CB6257D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2D5A820-E6DB-4056-4AC8-49A545512B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BB49A-BB36-A546-B0E4-6BF3493E11A4}" type="slidenum">
              <a:rPr kumimoji="1" lang="zh-CN" altLang="en-US" smtClean="0"/>
              <a:t>‹#›</a:t>
            </a:fld>
            <a:endParaRPr kumimoji="1" lang="zh-CN" altLang="en-US"/>
          </a:p>
        </p:txBody>
      </p:sp>
    </p:spTree>
    <p:extLst>
      <p:ext uri="{BB962C8B-B14F-4D97-AF65-F5344CB8AC3E}">
        <p14:creationId xmlns:p14="http://schemas.microsoft.com/office/powerpoint/2010/main" val="1315579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4.xml"/><Relationship Id="rId7" Type="http://schemas.openxmlformats.org/officeDocument/2006/relationships/image" Target="../media/image3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o.csdn.net/so/search?q=%E5%85%A8%E8%BF%9E%E6%8E%A5%E5%B1%82&amp;spm=1001.2101.3001.7020" TargetMode="Externa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mage.baidu.com/search/down?tn=download&amp;ipn=dwnl&amp;word=download&amp;ie=utf8&amp;fr=result&amp;url=%25s&amp;thumburl=%25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kaggle.com/datasets/asdasdasasdas/garbage-classification" TargetMode="Externa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E68339-1B90-44F9-BCC4-4600A6E24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98B2D6A-2726-3544-F2AD-B7243A408D05}"/>
              </a:ext>
            </a:extLst>
          </p:cNvPr>
          <p:cNvSpPr>
            <a:spLocks noGrp="1"/>
          </p:cNvSpPr>
          <p:nvPr>
            <p:ph type="ctrTitle"/>
          </p:nvPr>
        </p:nvSpPr>
        <p:spPr>
          <a:xfrm>
            <a:off x="1525712" y="2400475"/>
            <a:ext cx="9142288" cy="2068222"/>
          </a:xfrm>
        </p:spPr>
        <p:txBody>
          <a:bodyPr>
            <a:normAutofit/>
          </a:bodyPr>
          <a:lstStyle/>
          <a:p>
            <a:r>
              <a:rPr lang="zh-CN" altLang="en-US" sz="5200" kern="100" dirty="0">
                <a:effectLst/>
                <a:latin typeface="宋体" panose="02010600030101010101" pitchFamily="2" charset="-122"/>
                <a:ea typeface="宋体" panose="02010600030101010101" pitchFamily="2" charset="-122"/>
                <a:cs typeface="Times New Roman" panose="02020603050405020304" pitchFamily="18" charset="0"/>
              </a:rPr>
              <a:t>使用</a:t>
            </a:r>
            <a:r>
              <a:rPr lang="en" altLang="zh-CN" sz="5200" kern="100" dirty="0">
                <a:effectLst/>
                <a:latin typeface="Calibri" panose="020F0502020204030204" pitchFamily="34" charset="0"/>
                <a:ea typeface="宋体" panose="02010600030101010101" pitchFamily="2" charset="-122"/>
                <a:cs typeface="Times New Roman" panose="02020603050405020304" pitchFamily="18" charset="0"/>
              </a:rPr>
              <a:t>pytorch</a:t>
            </a:r>
            <a:r>
              <a:rPr lang="zh-CN" altLang="en-US" sz="5200" kern="100" dirty="0">
                <a:effectLst/>
                <a:latin typeface="宋体" panose="02010600030101010101" pitchFamily="2" charset="-122"/>
                <a:ea typeface="宋体" panose="02010600030101010101" pitchFamily="2" charset="-122"/>
                <a:cs typeface="Times New Roman" panose="02020603050405020304" pitchFamily="18" charset="0"/>
              </a:rPr>
              <a:t>搭建垃圾识别模型</a:t>
            </a:r>
            <a:endParaRPr kumimoji="1" lang="zh-CN" altLang="en-US" sz="5200" dirty="0"/>
          </a:p>
        </p:txBody>
      </p:sp>
      <p:sp>
        <p:nvSpPr>
          <p:cNvPr id="3" name="副标题 2">
            <a:extLst>
              <a:ext uri="{FF2B5EF4-FFF2-40B4-BE49-F238E27FC236}">
                <a16:creationId xmlns:a16="http://schemas.microsoft.com/office/drawing/2014/main" id="{2186F6BB-4ABD-DE54-E830-6BBE01295807}"/>
              </a:ext>
            </a:extLst>
          </p:cNvPr>
          <p:cNvSpPr>
            <a:spLocks noGrp="1"/>
          </p:cNvSpPr>
          <p:nvPr>
            <p:ph type="subTitle" idx="1"/>
          </p:nvPr>
        </p:nvSpPr>
        <p:spPr>
          <a:xfrm>
            <a:off x="1525712" y="4629235"/>
            <a:ext cx="9142288" cy="1488679"/>
          </a:xfrm>
        </p:spPr>
        <p:txBody>
          <a:bodyPr>
            <a:normAutofit/>
          </a:bodyPr>
          <a:lstStyle/>
          <a:p>
            <a:r>
              <a:rPr kumimoji="1" lang="zh-CN" altLang="en-US" dirty="0"/>
              <a:t>汇报人：王怡丹</a:t>
            </a:r>
            <a:endParaRPr kumimoji="1" lang="en-US" altLang="zh-CN" dirty="0"/>
          </a:p>
          <a:p>
            <a:r>
              <a:rPr kumimoji="1" lang="zh-CN" altLang="en-US" dirty="0"/>
              <a:t>导师：蒋志华</a:t>
            </a:r>
          </a:p>
        </p:txBody>
      </p:sp>
      <p:pic>
        <p:nvPicPr>
          <p:cNvPr id="7" name="Graphic 6" descr="Recycle Sign">
            <a:extLst>
              <a:ext uri="{FF2B5EF4-FFF2-40B4-BE49-F238E27FC236}">
                <a16:creationId xmlns:a16="http://schemas.microsoft.com/office/drawing/2014/main" id="{53394205-8375-903A-7154-E7771547C4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8070" y="1133637"/>
            <a:ext cx="1075860" cy="1075860"/>
          </a:xfrm>
          <a:prstGeom prst="rect">
            <a:avLst/>
          </a:prstGeom>
        </p:spPr>
      </p:pic>
    </p:spTree>
    <p:extLst>
      <p:ext uri="{BB962C8B-B14F-4D97-AF65-F5344CB8AC3E}">
        <p14:creationId xmlns:p14="http://schemas.microsoft.com/office/powerpoint/2010/main" val="1273496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6DE2-9390-0107-2FF6-0A1ADB456608}"/>
              </a:ext>
            </a:extLst>
          </p:cNvPr>
          <p:cNvSpPr>
            <a:spLocks noGrp="1"/>
          </p:cNvSpPr>
          <p:nvPr>
            <p:ph type="title"/>
          </p:nvPr>
        </p:nvSpPr>
        <p:spPr/>
        <p:txBody>
          <a:bodyPr/>
          <a:lstStyle/>
          <a:p>
            <a:r>
              <a:rPr kumimoji="1" lang="zh-CN" altLang="en-US" dirty="0"/>
              <a:t>对两个图片的解析</a:t>
            </a:r>
          </a:p>
        </p:txBody>
      </p:sp>
      <p:graphicFrame>
        <p:nvGraphicFramePr>
          <p:cNvPr id="7" name="内容占位符 2">
            <a:extLst>
              <a:ext uri="{FF2B5EF4-FFF2-40B4-BE49-F238E27FC236}">
                <a16:creationId xmlns:a16="http://schemas.microsoft.com/office/drawing/2014/main" id="{BAA054C0-25A9-A162-B165-D6280FD60624}"/>
              </a:ext>
            </a:extLst>
          </p:cNvPr>
          <p:cNvGraphicFramePr>
            <a:graphicFrameLocks noGrp="1"/>
          </p:cNvGraphicFramePr>
          <p:nvPr>
            <p:ph idx="1"/>
            <p:extLst>
              <p:ext uri="{D42A27DB-BD31-4B8C-83A1-F6EECF244321}">
                <p14:modId xmlns:p14="http://schemas.microsoft.com/office/powerpoint/2010/main" val="2680380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DE1CF9BB-4DB1-8708-3DAA-137D1C2327C8}"/>
              </a:ext>
            </a:extLst>
          </p:cNvPr>
          <p:cNvPicPr>
            <a:picLocks noChangeAspect="1"/>
          </p:cNvPicPr>
          <p:nvPr/>
        </p:nvPicPr>
        <p:blipFill>
          <a:blip r:embed="rId7"/>
          <a:stretch>
            <a:fillRect/>
          </a:stretch>
        </p:blipFill>
        <p:spPr>
          <a:xfrm>
            <a:off x="838200" y="4685371"/>
            <a:ext cx="1755221" cy="1807504"/>
          </a:xfrm>
          <a:prstGeom prst="rect">
            <a:avLst/>
          </a:prstGeom>
        </p:spPr>
      </p:pic>
      <p:pic>
        <p:nvPicPr>
          <p:cNvPr id="6" name="图片 5">
            <a:extLst>
              <a:ext uri="{FF2B5EF4-FFF2-40B4-BE49-F238E27FC236}">
                <a16:creationId xmlns:a16="http://schemas.microsoft.com/office/drawing/2014/main" id="{868D088E-6426-9E72-1391-CD088CFA6026}"/>
              </a:ext>
            </a:extLst>
          </p:cNvPr>
          <p:cNvPicPr>
            <a:picLocks noChangeAspect="1"/>
          </p:cNvPicPr>
          <p:nvPr/>
        </p:nvPicPr>
        <p:blipFill>
          <a:blip r:embed="rId8"/>
          <a:stretch>
            <a:fillRect/>
          </a:stretch>
        </p:blipFill>
        <p:spPr>
          <a:xfrm>
            <a:off x="3056303" y="4685372"/>
            <a:ext cx="1792251" cy="1807504"/>
          </a:xfrm>
          <a:prstGeom prst="rect">
            <a:avLst/>
          </a:prstGeom>
        </p:spPr>
      </p:pic>
    </p:spTree>
    <p:extLst>
      <p:ext uri="{BB962C8B-B14F-4D97-AF65-F5344CB8AC3E}">
        <p14:creationId xmlns:p14="http://schemas.microsoft.com/office/powerpoint/2010/main" val="343259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5681A-9F6D-FB46-0E08-8AE6AAB163DF}"/>
              </a:ext>
            </a:extLst>
          </p:cNvPr>
          <p:cNvSpPr>
            <a:spLocks noGrp="1"/>
          </p:cNvSpPr>
          <p:nvPr>
            <p:ph type="title"/>
          </p:nvPr>
        </p:nvSpPr>
        <p:spPr/>
        <p:txBody>
          <a:bodyPr/>
          <a:lstStyle/>
          <a:p>
            <a:r>
              <a:rPr kumimoji="1" lang="zh-CN" altLang="en-US" dirty="0"/>
              <a:t>对颜色的归一化</a:t>
            </a:r>
          </a:p>
        </p:txBody>
      </p:sp>
      <p:sp>
        <p:nvSpPr>
          <p:cNvPr id="3" name="内容占位符 2">
            <a:extLst>
              <a:ext uri="{FF2B5EF4-FFF2-40B4-BE49-F238E27FC236}">
                <a16:creationId xmlns:a16="http://schemas.microsoft.com/office/drawing/2014/main" id="{0AFBFBB5-56CA-D77F-D83C-45EB3F38C473}"/>
              </a:ext>
            </a:extLst>
          </p:cNvPr>
          <p:cNvSpPr>
            <a:spLocks noGrp="1"/>
          </p:cNvSpPr>
          <p:nvPr>
            <p:ph idx="1"/>
          </p:nvPr>
        </p:nvSpPr>
        <p:spPr/>
        <p:txBody>
          <a:bodyPr>
            <a:normAutofit/>
          </a:bodyPr>
          <a:lstStyle/>
          <a:p>
            <a:r>
              <a:rPr kumimoji="1" lang="zh-CN" altLang="en-US" sz="2400" dirty="0">
                <a:latin typeface="+mj-lt"/>
                <a:ea typeface="+mj-ea"/>
                <a:cs typeface="+mj-cs"/>
              </a:rPr>
              <a:t>归一化可以使所有特征具有相似的尺度，这样算法的收敛速度会更快</a:t>
            </a:r>
            <a:endParaRPr kumimoji="1" lang="en-US" altLang="zh-CN" sz="2400" dirty="0">
              <a:latin typeface="+mj-lt"/>
              <a:ea typeface="+mj-ea"/>
              <a:cs typeface="+mj-cs"/>
            </a:endParaRPr>
          </a:p>
          <a:p>
            <a:pPr marL="0" indent="0">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计算图像颜色进行归一化，把图像尺寸压缩成参数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22</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生成数据集，建立图像列表，生成可读取的</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txt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文件</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zh-CN" altLang="en-US" sz="2400" b="0" i="0" u="none" strike="noStrike" dirty="0">
                <a:solidFill>
                  <a:srgbClr val="ECECF1"/>
                </a:solidFill>
                <a:effectLst/>
                <a:latin typeface="Söhne"/>
              </a:rPr>
              <a:t>。</a:t>
            </a:r>
            <a:endParaRPr kumimoji="1" lang="zh-CN" altLang="en-US" sz="2400" dirty="0"/>
          </a:p>
        </p:txBody>
      </p:sp>
      <p:pic>
        <p:nvPicPr>
          <p:cNvPr id="4" name="图片 3">
            <a:extLst>
              <a:ext uri="{FF2B5EF4-FFF2-40B4-BE49-F238E27FC236}">
                <a16:creationId xmlns:a16="http://schemas.microsoft.com/office/drawing/2014/main" id="{E3580C04-74A3-6896-2BEA-303B34364F17}"/>
              </a:ext>
            </a:extLst>
          </p:cNvPr>
          <p:cNvPicPr>
            <a:picLocks noChangeAspect="1"/>
          </p:cNvPicPr>
          <p:nvPr/>
        </p:nvPicPr>
        <p:blipFill>
          <a:blip r:embed="rId2"/>
          <a:stretch>
            <a:fillRect/>
          </a:stretch>
        </p:blipFill>
        <p:spPr>
          <a:xfrm>
            <a:off x="603738" y="2635333"/>
            <a:ext cx="5492262" cy="3948982"/>
          </a:xfrm>
          <a:prstGeom prst="rect">
            <a:avLst/>
          </a:prstGeom>
        </p:spPr>
      </p:pic>
      <p:pic>
        <p:nvPicPr>
          <p:cNvPr id="5" name="图片 4">
            <a:extLst>
              <a:ext uri="{FF2B5EF4-FFF2-40B4-BE49-F238E27FC236}">
                <a16:creationId xmlns:a16="http://schemas.microsoft.com/office/drawing/2014/main" id="{B922EDDD-0D1E-532F-BDBE-F222CEE10E5A}"/>
              </a:ext>
            </a:extLst>
          </p:cNvPr>
          <p:cNvPicPr>
            <a:picLocks noChangeAspect="1"/>
          </p:cNvPicPr>
          <p:nvPr/>
        </p:nvPicPr>
        <p:blipFill>
          <a:blip r:embed="rId3"/>
          <a:stretch>
            <a:fillRect/>
          </a:stretch>
        </p:blipFill>
        <p:spPr>
          <a:xfrm>
            <a:off x="4249615" y="5843151"/>
            <a:ext cx="7772400" cy="649724"/>
          </a:xfrm>
          <a:prstGeom prst="rect">
            <a:avLst/>
          </a:prstGeom>
        </p:spPr>
      </p:pic>
    </p:spTree>
    <p:extLst>
      <p:ext uri="{BB962C8B-B14F-4D97-AF65-F5344CB8AC3E}">
        <p14:creationId xmlns:p14="http://schemas.microsoft.com/office/powerpoint/2010/main" val="265492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7936F-01A9-6797-72B7-C941214F2FBE}"/>
              </a:ext>
            </a:extLst>
          </p:cNvPr>
          <p:cNvSpPr>
            <a:spLocks noGrp="1"/>
          </p:cNvSpPr>
          <p:nvPr>
            <p:ph type="title"/>
          </p:nvPr>
        </p:nvSpPr>
        <p:spPr>
          <a:xfrm>
            <a:off x="838200" y="1060682"/>
            <a:ext cx="3411071" cy="3047235"/>
          </a:xfrm>
        </p:spPr>
        <p:txBody>
          <a:bodyPr anchor="t">
            <a:normAutofit/>
          </a:bodyPr>
          <a:lstStyle/>
          <a:p>
            <a:r>
              <a:rPr kumimoji="1" lang="zh-CN" altLang="en-US" sz="3200"/>
              <a:t>训练模型</a:t>
            </a:r>
          </a:p>
        </p:txBody>
      </p:sp>
      <p:sp>
        <p:nvSpPr>
          <p:cNvPr id="3" name="内容占位符 2">
            <a:extLst>
              <a:ext uri="{FF2B5EF4-FFF2-40B4-BE49-F238E27FC236}">
                <a16:creationId xmlns:a16="http://schemas.microsoft.com/office/drawing/2014/main" id="{BD232D60-7DDC-2E1C-4BC8-C022259478BA}"/>
              </a:ext>
            </a:extLst>
          </p:cNvPr>
          <p:cNvSpPr>
            <a:spLocks noGrp="1"/>
          </p:cNvSpPr>
          <p:nvPr>
            <p:ph idx="1"/>
          </p:nvPr>
        </p:nvSpPr>
        <p:spPr>
          <a:xfrm>
            <a:off x="5348087" y="1035843"/>
            <a:ext cx="6281938" cy="5407820"/>
          </a:xfrm>
        </p:spPr>
        <p:txBody>
          <a:bodyPr>
            <a:normAutofit/>
          </a:bodyPr>
          <a:lstStyle/>
          <a:p>
            <a:r>
              <a:rPr kumimoji="1" lang="zh-CN" altLang="en-US" sz="2000" dirty="0"/>
              <a:t>第一种模型使用基于</a:t>
            </a:r>
            <a:r>
              <a:rPr kumimoji="1" lang="en-US" altLang="zh-CN" sz="2000" dirty="0"/>
              <a:t>Resnet-18</a:t>
            </a:r>
            <a:r>
              <a:rPr kumimoji="1" lang="zh-CN" altLang="en-US" sz="2000" dirty="0"/>
              <a:t>的</a:t>
            </a:r>
            <a:r>
              <a:rPr kumimoji="1" lang="en-US" altLang="zh-CN" sz="2000" dirty="0"/>
              <a:t>CNN</a:t>
            </a:r>
            <a:r>
              <a:rPr kumimoji="1" lang="zh-CN" altLang="en-US" sz="2000" dirty="0"/>
              <a:t>模型</a:t>
            </a:r>
            <a:endParaRPr kumimoji="1" lang="en-US" altLang="zh-CN" sz="2000" dirty="0"/>
          </a:p>
          <a:p>
            <a:pPr marL="0" indent="0">
              <a:buNone/>
            </a:pPr>
            <a:endParaRPr kumimoji="1" lang="en-US" altLang="zh-CN" sz="2000" dirty="0"/>
          </a:p>
          <a:p>
            <a:r>
              <a:rPr kumimoji="1" lang="zh-CN" altLang="en-US" sz="2000" dirty="0"/>
              <a:t>第二种模型采用经过预训练也就是迁移学习之后的</a:t>
            </a:r>
            <a:r>
              <a:rPr kumimoji="1" lang="en-US" altLang="zh-CN" sz="2000" dirty="0"/>
              <a:t>Resnet-18</a:t>
            </a:r>
            <a:r>
              <a:rPr kumimoji="1" lang="zh-CN" altLang="en-US" sz="2000" dirty="0"/>
              <a:t>的</a:t>
            </a:r>
            <a:r>
              <a:rPr kumimoji="1" lang="en-US" altLang="zh-CN" sz="2000" dirty="0"/>
              <a:t>CNN</a:t>
            </a:r>
            <a:r>
              <a:rPr kumimoji="1" lang="zh-CN" altLang="en-US" sz="2000" dirty="0"/>
              <a:t>模型</a:t>
            </a:r>
            <a:endParaRPr kumimoji="1" lang="en-US" altLang="zh-CN" sz="2000" dirty="0"/>
          </a:p>
          <a:p>
            <a:pPr marL="0" indent="0">
              <a:buNone/>
            </a:pPr>
            <a:endParaRPr kumimoji="1" lang="en-US" altLang="zh-CN" sz="2000" dirty="0"/>
          </a:p>
          <a:p>
            <a:pPr marL="0" marR="0" indent="0">
              <a:spcBef>
                <a:spcPts val="0"/>
              </a:spcBef>
              <a:spcAft>
                <a:spcPts val="0"/>
              </a:spcAft>
              <a:buNone/>
            </a:pPr>
            <a:endParaRPr kumimoji="1" lang="en-US" altLang="zh-CN" sz="2000" dirty="0"/>
          </a:p>
          <a:p>
            <a:pPr marL="0" marR="0" indent="0">
              <a:spcBef>
                <a:spcPts val="0"/>
              </a:spcBef>
              <a:spcAft>
                <a:spcPts val="0"/>
              </a:spcAft>
              <a:buNone/>
            </a:pPr>
            <a:endParaRPr kumimoji="1" lang="en-US" altLang="zh-CN" sz="2000" dirty="0"/>
          </a:p>
          <a:p>
            <a:pPr marL="0" marR="0" indent="0">
              <a:spcBef>
                <a:spcPts val="0"/>
              </a:spcBef>
              <a:spcAft>
                <a:spcPts val="0"/>
              </a:spcAft>
              <a:buNone/>
            </a:pPr>
            <a:endParaRPr kumimoji="1" lang="en-US" altLang="zh-CN" sz="2000" dirty="0"/>
          </a:p>
          <a:p>
            <a:pPr marL="0" marR="0" indent="0">
              <a:spcBef>
                <a:spcPts val="0"/>
              </a:spcBef>
              <a:spcAft>
                <a:spcPts val="0"/>
              </a:spcAft>
              <a:buNone/>
            </a:pPr>
            <a:r>
              <a:rPr kumimoji="1" lang="zh-CN" altLang="en-US" sz="2000" dirty="0"/>
              <a:t>两种的区别在于第一种只是应用了残差网络的框架</a:t>
            </a:r>
            <a:r>
              <a:rPr kumimoji="1" lang="en-US" altLang="zh-CN" sz="2000" dirty="0"/>
              <a:t>18</a:t>
            </a:r>
            <a:r>
              <a:rPr kumimoji="1" lang="zh-CN" altLang="en-US" sz="2000" dirty="0"/>
              <a:t>层，包括卷积层和</a:t>
            </a:r>
            <a:r>
              <a:rPr kumimoji="1" lang="zh-CN" altLang="en-US" sz="2000" dirty="0">
                <a:hlinkClick r:id="rId2">
                  <a:extLst>
                    <a:ext uri="{A12FA001-AC4F-418D-AE19-62706E023703}">
                      <ahyp:hlinkClr xmlns:ahyp="http://schemas.microsoft.com/office/drawing/2018/hyperlinkcolor" val="tx"/>
                    </a:ext>
                  </a:extLst>
                </a:hlinkClick>
              </a:rPr>
              <a:t>全连接层</a:t>
            </a:r>
            <a:r>
              <a:rPr kumimoji="1" lang="zh-CN" altLang="en-US" sz="2000" dirty="0"/>
              <a:t>，不包括池化层和</a:t>
            </a:r>
            <a:r>
              <a:rPr kumimoji="1" lang="en" altLang="zh-CN" sz="2000" dirty="0"/>
              <a:t>BN</a:t>
            </a:r>
            <a:r>
              <a:rPr kumimoji="1" lang="zh-CN" altLang="en-US" sz="2000" dirty="0"/>
              <a:t>层。而第二种应用了残差网络训练好的的参数。这种方法通常被称为迁移学习，通过使用在大量数据上预训练的模型权重参数，可以加快训练过程，并提高小数据集上的性能。</a:t>
            </a:r>
          </a:p>
          <a:p>
            <a:pPr marL="0" indent="0">
              <a:buNone/>
            </a:pPr>
            <a:endParaRPr kumimoji="1" lang="zh-CN" altLang="en-US" sz="2000" dirty="0"/>
          </a:p>
        </p:txBody>
      </p:sp>
      <p:grpSp>
        <p:nvGrpSpPr>
          <p:cNvPr id="26" name="Group 7">
            <a:extLst>
              <a:ext uri="{FF2B5EF4-FFF2-40B4-BE49-F238E27FC236}">
                <a16:creationId xmlns:a16="http://schemas.microsoft.com/office/drawing/2014/main" id="{D8C13078-6EA8-39DE-7A9D-C7FC6EA43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C6A7D858-0391-A392-F7AF-D231D2CC2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99CC3D8A-59FD-79F4-16CD-B325F2929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矩形 6" descr="拖拉机">
            <a:extLst>
              <a:ext uri="{FF2B5EF4-FFF2-40B4-BE49-F238E27FC236}">
                <a16:creationId xmlns:a16="http://schemas.microsoft.com/office/drawing/2014/main" id="{3FD457FD-A159-B3CC-6BCA-97F490DBCA2C}"/>
              </a:ext>
            </a:extLst>
          </p:cNvPr>
          <p:cNvSpPr/>
          <p:nvPr/>
        </p:nvSpPr>
        <p:spPr>
          <a:xfrm>
            <a:off x="673848" y="1636089"/>
            <a:ext cx="4235626" cy="39503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Tree>
    <p:extLst>
      <p:ext uri="{BB962C8B-B14F-4D97-AF65-F5344CB8AC3E}">
        <p14:creationId xmlns:p14="http://schemas.microsoft.com/office/powerpoint/2010/main" val="62043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0816F2-EFB0-44E7-94C9-B65CB34DF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2004B4B-BFDC-3388-CF61-F3ABCCE14DBD}"/>
              </a:ext>
            </a:extLst>
          </p:cNvPr>
          <p:cNvSpPr>
            <a:spLocks noGrp="1"/>
          </p:cNvSpPr>
          <p:nvPr>
            <p:ph type="title"/>
          </p:nvPr>
        </p:nvSpPr>
        <p:spPr>
          <a:xfrm>
            <a:off x="838200" y="525195"/>
            <a:ext cx="5998043" cy="1486485"/>
          </a:xfrm>
        </p:spPr>
        <p:txBody>
          <a:bodyPr anchor="b">
            <a:normAutofit/>
          </a:bodyPr>
          <a:lstStyle/>
          <a:p>
            <a:r>
              <a:rPr kumimoji="1" lang="zh-CN" altLang="en-US" sz="4000" dirty="0"/>
              <a:t>基于</a:t>
            </a:r>
            <a:r>
              <a:rPr kumimoji="1" lang="en-US" altLang="zh-CN" sz="4000" dirty="0"/>
              <a:t>Resnet-18</a:t>
            </a:r>
            <a:r>
              <a:rPr kumimoji="1" lang="zh-CN" altLang="en-US" sz="4000" dirty="0"/>
              <a:t>的</a:t>
            </a:r>
            <a:r>
              <a:rPr kumimoji="1" lang="en-US" altLang="zh-CN" sz="4000" dirty="0"/>
              <a:t>CNN</a:t>
            </a:r>
            <a:r>
              <a:rPr kumimoji="1" lang="zh-CN" altLang="en-US" sz="4000" dirty="0"/>
              <a:t>模型</a:t>
            </a:r>
            <a:br>
              <a:rPr kumimoji="1" lang="en-US" altLang="zh-CN" sz="4000" dirty="0"/>
            </a:br>
            <a:endParaRPr kumimoji="1" lang="zh-CN" altLang="en-US" sz="4000" dirty="0"/>
          </a:p>
        </p:txBody>
      </p:sp>
      <p:sp>
        <p:nvSpPr>
          <p:cNvPr id="3" name="内容占位符 2">
            <a:extLst>
              <a:ext uri="{FF2B5EF4-FFF2-40B4-BE49-F238E27FC236}">
                <a16:creationId xmlns:a16="http://schemas.microsoft.com/office/drawing/2014/main" id="{71D53261-7D05-CF2C-F27A-B5A28AE21705}"/>
              </a:ext>
            </a:extLst>
          </p:cNvPr>
          <p:cNvSpPr>
            <a:spLocks noGrp="1"/>
          </p:cNvSpPr>
          <p:nvPr>
            <p:ph idx="1"/>
          </p:nvPr>
        </p:nvSpPr>
        <p:spPr>
          <a:xfrm>
            <a:off x="337625" y="1463039"/>
            <a:ext cx="7047913" cy="5920155"/>
          </a:xfrm>
        </p:spPr>
        <p:txBody>
          <a:bodyPr>
            <a:norm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残差网络（</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Residual Networks</a:t>
            </a:r>
            <a:r>
              <a:rPr lang="zh-CN" altLang="e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简称</a:t>
            </a:r>
            <a:r>
              <a:rPr lang="en" altLang="zh-CN" sz="2000" kern="100" dirty="0" err="1">
                <a:effectLst/>
                <a:latin typeface="Calibri" panose="020F0502020204030204" pitchFamily="34" charset="0"/>
                <a:ea typeface="宋体" panose="02010600030101010101" pitchFamily="2" charset="-122"/>
                <a:cs typeface="Times New Roman" panose="02020603050405020304" pitchFamily="18" charset="0"/>
              </a:rPr>
              <a:t>ResNets</a:t>
            </a:r>
            <a:r>
              <a:rPr lang="zh-CN" altLang="e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是一种深度卷积神经网络架构，它通过引入了所谓的“残差块”来克服深度模型在训练时遇到的困难。残差网络的核心思想是使用“跳跃连接”（</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skip connections</a:t>
            </a:r>
            <a:r>
              <a:rPr lang="zh-CN" altLang="e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或“快捷连接”（</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shortcut connections</a:t>
            </a:r>
            <a:r>
              <a:rPr lang="zh-CN" altLang="e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来允许网络的某一层的输出不仅传给下一层，还跳过一层或多层后与更深层的输出相加。</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残差网络的优点</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现在大多数的模型都是基于残差网络</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相比于传统的卷积神经网络（</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CNNs</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残差网络具有以下几个优点：</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缓解梯度消失</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爆炸问题</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：当网络加深时，传统的卷积网络很难训练，因为梯度很容易在反向传播时消失或爆炸。残差网络的跳跃连接允许梯度直接流向更早的层，从而减轻了这一问题。</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加速收敛：由于梯度可以通过</a:t>
            </a: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跳跃连接</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更有效地传播，</a:t>
            </a:r>
            <a:r>
              <a:rPr lang="en" altLang="zh-CN" sz="1800" kern="100" dirty="0" err="1">
                <a:effectLst/>
                <a:latin typeface="Calibri" panose="020F0502020204030204" pitchFamily="34" charset="0"/>
                <a:ea typeface="宋体" panose="02010600030101010101" pitchFamily="2" charset="-122"/>
                <a:cs typeface="Times New Roman" panose="02020603050405020304" pitchFamily="18" charset="0"/>
              </a:rPr>
              <a:t>ResNets</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通常比没有跳跃连接的网络收敛得更快。</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支持构建更深的网络：残差块使得可以构建非常深的网络而不会陷入训练困难。深度网络能够捕获更抽象的特征，通常性能更好。</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更易优化：由于残差网络的特殊设计，相对于等深度的普通网络，残差网络通常更容易使用梯度下降类方法进行优化。</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提高精度：实验证明，深度残差网络在许多视觉识别任务中能够达到更高的准确率。</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kumimoji="1" lang="zh-CN" altLang="en-US" sz="2000" dirty="0"/>
          </a:p>
        </p:txBody>
      </p:sp>
      <p:pic>
        <p:nvPicPr>
          <p:cNvPr id="7" name="Graphic 6" descr="机器人轮廓">
            <a:extLst>
              <a:ext uri="{FF2B5EF4-FFF2-40B4-BE49-F238E27FC236}">
                <a16:creationId xmlns:a16="http://schemas.microsoft.com/office/drawing/2014/main" id="{B021DBBD-584C-2381-C99D-043B3A216E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3105" y="1770254"/>
            <a:ext cx="4836520" cy="4836520"/>
          </a:xfrm>
          <a:prstGeom prst="rect">
            <a:avLst/>
          </a:prstGeom>
        </p:spPr>
      </p:pic>
      <p:pic>
        <p:nvPicPr>
          <p:cNvPr id="4" name="图片 3">
            <a:extLst>
              <a:ext uri="{FF2B5EF4-FFF2-40B4-BE49-F238E27FC236}">
                <a16:creationId xmlns:a16="http://schemas.microsoft.com/office/drawing/2014/main" id="{640265BC-6FB6-7D82-4E68-234A3B22138D}"/>
              </a:ext>
            </a:extLst>
          </p:cNvPr>
          <p:cNvPicPr>
            <a:picLocks noChangeAspect="1"/>
          </p:cNvPicPr>
          <p:nvPr/>
        </p:nvPicPr>
        <p:blipFill>
          <a:blip r:embed="rId4"/>
          <a:stretch>
            <a:fillRect/>
          </a:stretch>
        </p:blipFill>
        <p:spPr>
          <a:xfrm>
            <a:off x="7571753" y="195489"/>
            <a:ext cx="4282622" cy="2099141"/>
          </a:xfrm>
          <a:prstGeom prst="rect">
            <a:avLst/>
          </a:prstGeom>
        </p:spPr>
      </p:pic>
    </p:spTree>
    <p:extLst>
      <p:ext uri="{BB962C8B-B14F-4D97-AF65-F5344CB8AC3E}">
        <p14:creationId xmlns:p14="http://schemas.microsoft.com/office/powerpoint/2010/main" val="325076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descr="齿轮">
            <a:extLst>
              <a:ext uri="{FF2B5EF4-FFF2-40B4-BE49-F238E27FC236}">
                <a16:creationId xmlns:a16="http://schemas.microsoft.com/office/drawing/2014/main" id="{C61D647E-8D23-1EBF-BACB-2A0E63BF2390}"/>
              </a:ext>
            </a:extLst>
          </p:cNvPr>
          <p:cNvSpPr/>
          <p:nvPr/>
        </p:nvSpPr>
        <p:spPr>
          <a:xfrm>
            <a:off x="7754149" y="2715742"/>
            <a:ext cx="3720301" cy="3461221"/>
          </a:xfrm>
          <a:prstGeom prst="rect">
            <a:avLst/>
          </a:prstGeom>
          <a:blipFill dpi="0" rotWithShape="1">
            <a:blip r:embed="rId2">
              <a:alphaModFix amt="30455"/>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effectLst>
            <a:outerShdw dist="50800" dir="5400000" algn="ctr" rotWithShape="0">
              <a:srgbClr val="000000">
                <a:alpha val="0"/>
              </a:srgb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2" name="标题 1">
            <a:extLst>
              <a:ext uri="{FF2B5EF4-FFF2-40B4-BE49-F238E27FC236}">
                <a16:creationId xmlns:a16="http://schemas.microsoft.com/office/drawing/2014/main" id="{C9E13613-369E-5F8D-B687-35932A00072A}"/>
              </a:ext>
            </a:extLst>
          </p:cNvPr>
          <p:cNvSpPr>
            <a:spLocks noGrp="1"/>
          </p:cNvSpPr>
          <p:nvPr>
            <p:ph type="title"/>
          </p:nvPr>
        </p:nvSpPr>
        <p:spPr>
          <a:xfrm>
            <a:off x="838200" y="365125"/>
            <a:ext cx="10515600" cy="1460500"/>
          </a:xfrm>
        </p:spPr>
        <p:txBody>
          <a:bodyPr>
            <a:normAutofit/>
          </a:bodyPr>
          <a:lstStyle/>
          <a:p>
            <a:r>
              <a:rPr lang="zh-CN" altLang="en-US" sz="3200" kern="100">
                <a:effectLst/>
                <a:latin typeface="宋体" panose="02010600030101010101" pitchFamily="2" charset="-122"/>
                <a:ea typeface="宋体" panose="02010600030101010101" pitchFamily="2" charset="-122"/>
                <a:cs typeface="Times New Roman" panose="02020603050405020304" pitchFamily="18" charset="0"/>
              </a:rPr>
              <a:t>网络搭建</a:t>
            </a:r>
            <a:r>
              <a:rPr lang="en" altLang="zh-CN" sz="3200" kern="100">
                <a:effectLst/>
                <a:latin typeface="Calibri" panose="020F0502020204030204" pitchFamily="34" charset="0"/>
                <a:ea typeface="宋体" panose="02010600030101010101" pitchFamily="2" charset="-122"/>
                <a:cs typeface="Times New Roman" panose="02020603050405020304" pitchFamily="18" charset="0"/>
              </a:rPr>
              <a:t>resnet18 classes = 55 </a:t>
            </a:r>
            <a:r>
              <a:rPr lang="zh-CN" altLang="en" sz="3200" kern="100">
                <a:effectLst/>
                <a:latin typeface="宋体" panose="02010600030101010101" pitchFamily="2" charset="-122"/>
                <a:ea typeface="宋体" panose="02010600030101010101" pitchFamily="2" charset="-122"/>
                <a:cs typeface="Times New Roman" panose="02020603050405020304" pitchFamily="18" charset="0"/>
              </a:rPr>
              <a:t>（</a:t>
            </a:r>
            <a:r>
              <a:rPr lang="en" altLang="zh-CN" sz="3200" kern="100">
                <a:effectLst/>
                <a:latin typeface="Calibri" panose="020F0502020204030204" pitchFamily="34" charset="0"/>
                <a:ea typeface="宋体" panose="02010600030101010101" pitchFamily="2" charset="-122"/>
                <a:cs typeface="Times New Roman" panose="02020603050405020304" pitchFamily="18" charset="0"/>
              </a:rPr>
              <a:t>55</a:t>
            </a:r>
            <a:r>
              <a:rPr lang="zh-CN" altLang="en-US" sz="3200" kern="100">
                <a:effectLst/>
                <a:latin typeface="宋体" panose="02010600030101010101" pitchFamily="2" charset="-122"/>
                <a:ea typeface="宋体" panose="02010600030101010101" pitchFamily="2" charset="-122"/>
                <a:cs typeface="Times New Roman" panose="02020603050405020304" pitchFamily="18" charset="0"/>
              </a:rPr>
              <a:t>个分类）</a:t>
            </a:r>
            <a:br>
              <a:rPr lang="zh-CN" altLang="en-US" sz="3200" kern="100">
                <a:effectLst/>
                <a:latin typeface="Calibri" panose="020F0502020204030204" pitchFamily="34" charset="0"/>
                <a:ea typeface="宋体" panose="02010600030101010101" pitchFamily="2" charset="-122"/>
                <a:cs typeface="Times New Roman" panose="02020603050405020304" pitchFamily="18" charset="0"/>
              </a:rPr>
            </a:br>
            <a:endParaRPr kumimoji="1" lang="zh-CN" altLang="en-US" sz="6000" dirty="0"/>
          </a:p>
        </p:txBody>
      </p:sp>
      <p:sp>
        <p:nvSpPr>
          <p:cNvPr id="3" name="内容占位符 2">
            <a:extLst>
              <a:ext uri="{FF2B5EF4-FFF2-40B4-BE49-F238E27FC236}">
                <a16:creationId xmlns:a16="http://schemas.microsoft.com/office/drawing/2014/main" id="{21A8E318-1757-2AAE-755A-7BA722B27CCC}"/>
              </a:ext>
            </a:extLst>
          </p:cNvPr>
          <p:cNvSpPr>
            <a:spLocks noGrp="1"/>
          </p:cNvSpPr>
          <p:nvPr>
            <p:ph idx="1"/>
          </p:nvPr>
        </p:nvSpPr>
        <p:spPr>
          <a:xfrm>
            <a:off x="838200" y="1041009"/>
            <a:ext cx="10515600" cy="5135954"/>
          </a:xfrm>
        </p:spPr>
        <p:txBody>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搭建模型，搭建训练函数，搭建验证函数（输出</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loss,accuracy,</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每一次训练的更新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搭建数据加载器，损失函数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分类任务常用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交叉墒损失函数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与优化器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SGD</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随机梯度下降</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，开始训练对</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batch size</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参数的参考，因为数据量比较大所以设置为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132</a:t>
            </a:r>
          </a:p>
          <a:p>
            <a:pPr marL="0" marR="0" indent="0" algn="just">
              <a:spcBef>
                <a:spcPts val="0"/>
              </a:spcBef>
              <a:spcAft>
                <a:spcPts val="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太小的</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batch size</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可能导致训练过程中的梯度估计不稳定，训练时间过长，并且模型可能会收敛到局部最优解。</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太大的</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batch size</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可能会导致内存不足的问题，模型找到的最优解不够泛化。</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每个</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epoch</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都会有新的参数，后一个参数覆盖前一个参数</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kumimoji="1" lang="en-US" altLang="zh-CN" dirty="0"/>
          </a:p>
          <a:p>
            <a:pPr marL="0" marR="0" indent="0" algn="just">
              <a:spcBef>
                <a:spcPts val="0"/>
              </a:spcBef>
              <a:spcAft>
                <a:spcPts val="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测试模型</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输入</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图片的地址</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enhance_dataset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（我进行图片增强之后的数据集）</a:t>
            </a: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zh-CN" altLang="en-US" sz="18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输出</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图片的类别（和</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dataset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的命名方式相同的文字格式）</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1800" kern="100" dirty="0">
                <a:latin typeface="宋体" panose="02010600030101010101" pitchFamily="2" charset="-122"/>
                <a:ea typeface="宋体" panose="02010600030101010101" pitchFamily="2" charset="-122"/>
                <a:cs typeface="Times New Roman" panose="02020603050405020304" pitchFamily="18" charset="0"/>
              </a:rPr>
              <a:t>Tip</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：输入的是图片的地址，虽然本身图片的题目上有写分类类型，但是实则机器读取的是图片看不到我给的标签</a:t>
            </a:r>
          </a:p>
        </p:txBody>
      </p:sp>
      <p:pic>
        <p:nvPicPr>
          <p:cNvPr id="4" name="图片 3">
            <a:extLst>
              <a:ext uri="{FF2B5EF4-FFF2-40B4-BE49-F238E27FC236}">
                <a16:creationId xmlns:a16="http://schemas.microsoft.com/office/drawing/2014/main" id="{BB3401E2-B45A-1854-C832-3E864EA3178D}"/>
              </a:ext>
            </a:extLst>
          </p:cNvPr>
          <p:cNvPicPr>
            <a:picLocks noChangeAspect="1"/>
          </p:cNvPicPr>
          <p:nvPr/>
        </p:nvPicPr>
        <p:blipFill>
          <a:blip r:embed="rId4"/>
          <a:stretch>
            <a:fillRect/>
          </a:stretch>
        </p:blipFill>
        <p:spPr>
          <a:xfrm>
            <a:off x="825746" y="4760765"/>
            <a:ext cx="5552557" cy="367835"/>
          </a:xfrm>
          <a:prstGeom prst="rect">
            <a:avLst/>
          </a:prstGeom>
        </p:spPr>
      </p:pic>
      <p:pic>
        <p:nvPicPr>
          <p:cNvPr id="5" name="图片 4">
            <a:extLst>
              <a:ext uri="{FF2B5EF4-FFF2-40B4-BE49-F238E27FC236}">
                <a16:creationId xmlns:a16="http://schemas.microsoft.com/office/drawing/2014/main" id="{FC96199C-7C9E-E7B1-5B61-178D3487FFC0}"/>
              </a:ext>
            </a:extLst>
          </p:cNvPr>
          <p:cNvPicPr>
            <a:picLocks noChangeAspect="1"/>
          </p:cNvPicPr>
          <p:nvPr/>
        </p:nvPicPr>
        <p:blipFill>
          <a:blip r:embed="rId5"/>
          <a:stretch>
            <a:fillRect/>
          </a:stretch>
        </p:blipFill>
        <p:spPr>
          <a:xfrm>
            <a:off x="958850" y="5395302"/>
            <a:ext cx="2675000" cy="290984"/>
          </a:xfrm>
          <a:prstGeom prst="rect">
            <a:avLst/>
          </a:prstGeom>
        </p:spPr>
      </p:pic>
      <p:sp>
        <p:nvSpPr>
          <p:cNvPr id="6" name="矩形 5" descr="Open Quotation Mark">
            <a:extLst>
              <a:ext uri="{FF2B5EF4-FFF2-40B4-BE49-F238E27FC236}">
                <a16:creationId xmlns:a16="http://schemas.microsoft.com/office/drawing/2014/main" id="{3C8A93F7-69E8-49F8-8A4A-03A76BC93A35}"/>
              </a:ext>
            </a:extLst>
          </p:cNvPr>
          <p:cNvSpPr/>
          <p:nvPr/>
        </p:nvSpPr>
        <p:spPr>
          <a:xfrm>
            <a:off x="398020" y="213477"/>
            <a:ext cx="560830" cy="56083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8" name="矩形 7" descr="Open Quotation Mark">
            <a:extLst>
              <a:ext uri="{FF2B5EF4-FFF2-40B4-BE49-F238E27FC236}">
                <a16:creationId xmlns:a16="http://schemas.microsoft.com/office/drawing/2014/main" id="{C4281813-E18D-8700-D487-042308416140}"/>
              </a:ext>
            </a:extLst>
          </p:cNvPr>
          <p:cNvSpPr/>
          <p:nvPr/>
        </p:nvSpPr>
        <p:spPr>
          <a:xfrm rot="10800000">
            <a:off x="8315786" y="142237"/>
            <a:ext cx="560830" cy="56083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Tree>
    <p:extLst>
      <p:ext uri="{BB962C8B-B14F-4D97-AF65-F5344CB8AC3E}">
        <p14:creationId xmlns:p14="http://schemas.microsoft.com/office/powerpoint/2010/main" val="270803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5CBAA-AC54-DAA4-9890-0F0DBBBDA143}"/>
              </a:ext>
            </a:extLst>
          </p:cNvPr>
          <p:cNvSpPr>
            <a:spLocks noGrp="1"/>
          </p:cNvSpPr>
          <p:nvPr>
            <p:ph type="title"/>
          </p:nvPr>
        </p:nvSpPr>
        <p:spPr/>
        <p:txBody>
          <a:bodyPr/>
          <a:lstStyle/>
          <a:p>
            <a:r>
              <a:rPr kumimoji="1" lang="zh-CN" altLang="en-US" dirty="0"/>
              <a:t>两个模型的区别</a:t>
            </a:r>
          </a:p>
        </p:txBody>
      </p:sp>
      <p:sp>
        <p:nvSpPr>
          <p:cNvPr id="3" name="内容占位符 2">
            <a:extLst>
              <a:ext uri="{FF2B5EF4-FFF2-40B4-BE49-F238E27FC236}">
                <a16:creationId xmlns:a16="http://schemas.microsoft.com/office/drawing/2014/main" id="{DF35D72E-F17C-5EAE-8BB1-2528F7036F2B}"/>
              </a:ext>
            </a:extLst>
          </p:cNvPr>
          <p:cNvSpPr>
            <a:spLocks noGrp="1"/>
          </p:cNvSpPr>
          <p:nvPr>
            <p:ph idx="1"/>
          </p:nvPr>
        </p:nvSpPr>
        <p:spPr/>
        <p:txBody>
          <a:bodyPr/>
          <a:lstStyle/>
          <a:p>
            <a:pPr marL="0" indent="0">
              <a:buNone/>
            </a:pPr>
            <a:r>
              <a:rPr kumimoji="1" lang="zh-CN" altLang="en-US" dirty="0"/>
              <a:t>主要区别：有没有经过预训练</a:t>
            </a:r>
            <a:endParaRPr kumimoji="1" lang="en-US" altLang="zh-CN" dirty="0"/>
          </a:p>
          <a:p>
            <a:pPr marL="0" indent="0">
              <a:buNone/>
            </a:pPr>
            <a:endParaRPr kumimoji="1" lang="zh-CN" altLang="en-US" dirty="0"/>
          </a:p>
        </p:txBody>
      </p:sp>
      <p:pic>
        <p:nvPicPr>
          <p:cNvPr id="4" name="图片 3">
            <a:extLst>
              <a:ext uri="{FF2B5EF4-FFF2-40B4-BE49-F238E27FC236}">
                <a16:creationId xmlns:a16="http://schemas.microsoft.com/office/drawing/2014/main" id="{F7115068-0F7C-30D8-A1CD-D35252DC8EB2}"/>
              </a:ext>
            </a:extLst>
          </p:cNvPr>
          <p:cNvPicPr>
            <a:picLocks noChangeAspect="1"/>
          </p:cNvPicPr>
          <p:nvPr/>
        </p:nvPicPr>
        <p:blipFill>
          <a:blip r:embed="rId2"/>
          <a:stretch>
            <a:fillRect/>
          </a:stretch>
        </p:blipFill>
        <p:spPr>
          <a:xfrm>
            <a:off x="838200" y="2355850"/>
            <a:ext cx="6350000" cy="1346200"/>
          </a:xfrm>
          <a:prstGeom prst="rect">
            <a:avLst/>
          </a:prstGeom>
        </p:spPr>
      </p:pic>
      <p:sp>
        <p:nvSpPr>
          <p:cNvPr id="5" name="文本框 4">
            <a:extLst>
              <a:ext uri="{FF2B5EF4-FFF2-40B4-BE49-F238E27FC236}">
                <a16:creationId xmlns:a16="http://schemas.microsoft.com/office/drawing/2014/main" id="{CAEC3FB3-9578-CE27-6954-7DCB92A56711}"/>
              </a:ext>
            </a:extLst>
          </p:cNvPr>
          <p:cNvSpPr txBox="1"/>
          <p:nvPr/>
        </p:nvSpPr>
        <p:spPr>
          <a:xfrm>
            <a:off x="838200" y="3836987"/>
            <a:ext cx="8477250" cy="1384995"/>
          </a:xfrm>
          <a:prstGeom prst="rect">
            <a:avLst/>
          </a:prstGeom>
          <a:noFill/>
        </p:spPr>
        <p:txBody>
          <a:bodyPr wrap="square" rtlCol="0">
            <a:spAutoFit/>
          </a:bodyPr>
          <a:lstStyle/>
          <a:p>
            <a:r>
              <a:rPr kumimoji="1" lang="zh-CN" altLang="en-US" sz="2800" dirty="0"/>
              <a:t>次要区别：优化器，学习率和批处理</a:t>
            </a:r>
          </a:p>
          <a:p>
            <a:endParaRPr kumimoji="1" lang="en-US" altLang="zh-CN" sz="2800" dirty="0"/>
          </a:p>
          <a:p>
            <a:endParaRPr kumimoji="1" lang="zh-CN" altLang="en-US" sz="2800" dirty="0"/>
          </a:p>
        </p:txBody>
      </p:sp>
      <p:sp>
        <p:nvSpPr>
          <p:cNvPr id="7" name="矩形 6" descr="筒仓">
            <a:extLst>
              <a:ext uri="{FF2B5EF4-FFF2-40B4-BE49-F238E27FC236}">
                <a16:creationId xmlns:a16="http://schemas.microsoft.com/office/drawing/2014/main" id="{A332D466-635C-76CD-689D-0E91DED6EC15}"/>
              </a:ext>
            </a:extLst>
          </p:cNvPr>
          <p:cNvSpPr/>
          <p:nvPr/>
        </p:nvSpPr>
        <p:spPr>
          <a:xfrm>
            <a:off x="7479134" y="365125"/>
            <a:ext cx="4577884" cy="533609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Tree>
    <p:extLst>
      <p:ext uri="{BB962C8B-B14F-4D97-AF65-F5344CB8AC3E}">
        <p14:creationId xmlns:p14="http://schemas.microsoft.com/office/powerpoint/2010/main" val="259400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9C69B5-D770-F038-76EA-4E3FBB873EE2}"/>
              </a:ext>
            </a:extLst>
          </p:cNvPr>
          <p:cNvSpPr>
            <a:spLocks noGrp="1"/>
          </p:cNvSpPr>
          <p:nvPr>
            <p:ph idx="1"/>
          </p:nvPr>
        </p:nvSpPr>
        <p:spPr>
          <a:xfrm>
            <a:off x="614362" y="871537"/>
            <a:ext cx="11577638" cy="7015163"/>
          </a:xfrm>
        </p:spPr>
        <p:txBody>
          <a:bodyPr/>
          <a:lstStyle/>
          <a:p>
            <a:pPr marL="0" marR="0" indent="0" algn="just">
              <a:spcBef>
                <a:spcPts val="0"/>
              </a:spcBef>
              <a:spcAft>
                <a:spcPts val="0"/>
              </a:spcAft>
              <a:buNone/>
            </a:pPr>
            <a:r>
              <a:rPr lang="zh-CN" altLang="en-US" sz="18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学习率和优化器的选取</a:t>
            </a:r>
            <a:r>
              <a:rPr lang="zh-CN" altLang="en-US" sz="18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00" dirty="0">
              <a:latin typeface="宋体" panose="02010600030101010101" pitchFamily="2" charset="-122"/>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第一种算法使用的是</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SGD</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随机梯度下降）作为优化器，学习率固定为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e-3</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第二种算法使用的是</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Adam</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优化器，并对不同的参数设置了不同的学习率，对于新加的全连接层（</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fc</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层）使用了更高的学习率（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learning_rate * 10`</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而对于预训练模型的其他层使用了较低的学习率（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 altLang="zh-CN" sz="1800" kern="100" dirty="0">
                <a:effectLst/>
                <a:latin typeface="Calibri" panose="020F0502020204030204" pitchFamily="34" charset="0"/>
                <a:ea typeface="宋体" panose="02010600030101010101" pitchFamily="2" charset="-122"/>
                <a:cs typeface="Times New Roman" panose="02020603050405020304" pitchFamily="18" charset="0"/>
              </a:rPr>
              <a:t>learning_rate`</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这样做的目的是快速学习新层的权重，同时慢慢调整预训练层的权重。因为垃圾分类都属于生活图片，在刚开始的检测上没有太大的差别，越往后差别越大，所以设置最后一层的学习率较大。</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kern="100" dirty="0">
              <a:latin typeface="Calibri" panose="020F0502020204030204" pitchFamily="34" charset="0"/>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983EC0DC-D611-2F6E-57BD-D6CCFD35076E}"/>
              </a:ext>
            </a:extLst>
          </p:cNvPr>
          <p:cNvSpPr txBox="1"/>
          <p:nvPr/>
        </p:nvSpPr>
        <p:spPr>
          <a:xfrm>
            <a:off x="485238" y="190213"/>
            <a:ext cx="11221523" cy="584774"/>
          </a:xfrm>
          <a:prstGeom prst="rect">
            <a:avLst/>
          </a:prstGeom>
          <a:noFill/>
        </p:spPr>
        <p:txBody>
          <a:bodyPr wrap="square" rtlCol="0">
            <a:spAutoFit/>
          </a:bodyPr>
          <a:lstStyle/>
          <a:p>
            <a:pPr algn="ctr"/>
            <a:r>
              <a:rPr kumimoji="1" lang="zh-CN" altLang="en-US" sz="3200" dirty="0"/>
              <a:t>    次要区别：</a:t>
            </a:r>
          </a:p>
        </p:txBody>
      </p:sp>
      <p:pic>
        <p:nvPicPr>
          <p:cNvPr id="7" name="图片 6">
            <a:extLst>
              <a:ext uri="{FF2B5EF4-FFF2-40B4-BE49-F238E27FC236}">
                <a16:creationId xmlns:a16="http://schemas.microsoft.com/office/drawing/2014/main" id="{26E1256A-7CD0-D38B-C09E-FBADFE07DD18}"/>
              </a:ext>
            </a:extLst>
          </p:cNvPr>
          <p:cNvPicPr>
            <a:picLocks noChangeAspect="1"/>
          </p:cNvPicPr>
          <p:nvPr/>
        </p:nvPicPr>
        <p:blipFill>
          <a:blip r:embed="rId2"/>
          <a:stretch>
            <a:fillRect/>
          </a:stretch>
        </p:blipFill>
        <p:spPr>
          <a:xfrm>
            <a:off x="833103" y="2844800"/>
            <a:ext cx="6311900" cy="584200"/>
          </a:xfrm>
          <a:prstGeom prst="rect">
            <a:avLst/>
          </a:prstGeom>
        </p:spPr>
      </p:pic>
      <p:pic>
        <p:nvPicPr>
          <p:cNvPr id="8" name="图片 7">
            <a:extLst>
              <a:ext uri="{FF2B5EF4-FFF2-40B4-BE49-F238E27FC236}">
                <a16:creationId xmlns:a16="http://schemas.microsoft.com/office/drawing/2014/main" id="{4A48C05B-76D1-A21D-C67C-55A3BBE79449}"/>
              </a:ext>
            </a:extLst>
          </p:cNvPr>
          <p:cNvPicPr>
            <a:picLocks noChangeAspect="1"/>
          </p:cNvPicPr>
          <p:nvPr/>
        </p:nvPicPr>
        <p:blipFill>
          <a:blip r:embed="rId3"/>
          <a:stretch>
            <a:fillRect/>
          </a:stretch>
        </p:blipFill>
        <p:spPr>
          <a:xfrm>
            <a:off x="742950" y="3622100"/>
            <a:ext cx="4216400" cy="2387600"/>
          </a:xfrm>
          <a:prstGeom prst="rect">
            <a:avLst/>
          </a:prstGeom>
        </p:spPr>
      </p:pic>
      <p:sp>
        <p:nvSpPr>
          <p:cNvPr id="11" name="矩形 10" descr="Magnifying glass">
            <a:extLst>
              <a:ext uri="{FF2B5EF4-FFF2-40B4-BE49-F238E27FC236}">
                <a16:creationId xmlns:a16="http://schemas.microsoft.com/office/drawing/2014/main" id="{8B92C2DE-4FA7-96B3-172B-BB64C4A7508E}"/>
              </a:ext>
            </a:extLst>
          </p:cNvPr>
          <p:cNvSpPr/>
          <p:nvPr/>
        </p:nvSpPr>
        <p:spPr>
          <a:xfrm>
            <a:off x="5851299" y="-263575"/>
            <a:ext cx="1927539" cy="17575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dirty="0"/>
          </a:p>
        </p:txBody>
      </p:sp>
    </p:spTree>
    <p:extLst>
      <p:ext uri="{BB962C8B-B14F-4D97-AF65-F5344CB8AC3E}">
        <p14:creationId xmlns:p14="http://schemas.microsoft.com/office/powerpoint/2010/main" val="27792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557D3F2-3068-32BC-E6BE-7D9459B02D02}"/>
              </a:ext>
            </a:extLst>
          </p:cNvPr>
          <p:cNvSpPr>
            <a:spLocks noGrp="1"/>
          </p:cNvSpPr>
          <p:nvPr>
            <p:ph type="title"/>
          </p:nvPr>
        </p:nvSpPr>
        <p:spPr>
          <a:xfrm>
            <a:off x="1137036" y="238260"/>
            <a:ext cx="10005161" cy="1358718"/>
          </a:xfrm>
        </p:spPr>
        <p:txBody>
          <a:bodyPr>
            <a:normAutofit/>
          </a:bodyPr>
          <a:lstStyle/>
          <a:p>
            <a:pPr algn="ctr"/>
            <a:r>
              <a:rPr lang="zh-CN" altLang="en-US" kern="100" dirty="0">
                <a:latin typeface="宋体" panose="02010600030101010101" pitchFamily="2" charset="-122"/>
                <a:ea typeface="宋体" panose="02010600030101010101" pitchFamily="2" charset="-122"/>
                <a:cs typeface="Times New Roman" panose="02020603050405020304" pitchFamily="18" charset="0"/>
              </a:rPr>
              <a:t>次要区别：</a:t>
            </a:r>
          </a:p>
        </p:txBody>
      </p:sp>
      <p:sp>
        <p:nvSpPr>
          <p:cNvPr id="13" name="Freeform: Shape 12">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内容占位符 2">
            <a:extLst>
              <a:ext uri="{FF2B5EF4-FFF2-40B4-BE49-F238E27FC236}">
                <a16:creationId xmlns:a16="http://schemas.microsoft.com/office/drawing/2014/main" id="{4DA43FD1-E155-6644-23DF-54E5E2AE4179}"/>
              </a:ext>
            </a:extLst>
          </p:cNvPr>
          <p:cNvSpPr>
            <a:spLocks/>
          </p:cNvSpPr>
          <p:nvPr/>
        </p:nvSpPr>
        <p:spPr>
          <a:xfrm>
            <a:off x="1519707" y="1596979"/>
            <a:ext cx="9169758" cy="5022761"/>
          </a:xfrm>
          <a:prstGeom prst="rect">
            <a:avLst/>
          </a:prstGeom>
        </p:spPr>
        <p:txBody>
          <a:bodyPr/>
          <a:lstStyle/>
          <a:p>
            <a:pPr algn="just" defTabSz="649224">
              <a:spcAft>
                <a:spcPts val="600"/>
              </a:spcAft>
            </a:pPr>
            <a:r>
              <a:rPr lang="zh-CN" altLang="en-US" sz="1278" kern="100" dirty="0">
                <a:solidFill>
                  <a:srgbClr val="B30000"/>
                </a:solidFill>
                <a:latin typeface="宋体" panose="02010600030101010101" pitchFamily="2" charset="-122"/>
                <a:ea typeface="宋体" panose="02010600030101010101" pitchFamily="2" charset="-122"/>
                <a:cs typeface="Times New Roman" panose="02020603050405020304" pitchFamily="18" charset="0"/>
              </a:rPr>
              <a:t>全连接层的权重初始化</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just" defTabSz="649224">
              <a:spcAft>
                <a:spcPts val="600"/>
              </a:spcAft>
            </a:pP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第一种算法没有指定权重初始化方法，因此会使用</a:t>
            </a:r>
            <a:r>
              <a:rPr lang="en"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PyTorch</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默认的初始化方法。</a:t>
            </a:r>
          </a:p>
          <a:p>
            <a:pPr algn="just" defTabSz="649224">
              <a:spcAft>
                <a:spcPts val="600"/>
              </a:spcAft>
            </a:pP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第二种算法中，新替换的全连接层使用了</a:t>
            </a:r>
            <a:r>
              <a:rPr lang="en"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Xavier</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初始化方法（也称为</a:t>
            </a:r>
            <a:r>
              <a:rPr lang="en"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Glorot</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初始化），这有助于权重在训练开始时有一个合理的分布，防止梯度消失无效的训练，有助于网络更好地学习。</a:t>
            </a:r>
          </a:p>
          <a:p>
            <a:pPr algn="just" defTabSz="649224">
              <a:spcAft>
                <a:spcPts val="600"/>
              </a:spcAft>
            </a:pPr>
            <a:endParaRPr lang="zh-CN" altLang="en-US" sz="1988" kern="100"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lgn="just" defTabSz="649224">
              <a:spcAft>
                <a:spcPts val="600"/>
              </a:spcAft>
            </a:pPr>
            <a:endParaRPr lang="en-US" altLang="zh-CN" sz="1988" kern="100" dirty="0">
              <a:solidFill>
                <a:srgbClr val="B30000"/>
              </a:solidFill>
              <a:latin typeface="宋体" panose="02010600030101010101" pitchFamily="2" charset="-122"/>
              <a:ea typeface="宋体" panose="02010600030101010101" pitchFamily="2" charset="-122"/>
              <a:cs typeface="Times New Roman" panose="02020603050405020304" pitchFamily="18" charset="0"/>
            </a:endParaRPr>
          </a:p>
          <a:p>
            <a:pPr algn="just" defTabSz="649224">
              <a:spcAft>
                <a:spcPts val="600"/>
              </a:spcAft>
            </a:pPr>
            <a:r>
              <a:rPr lang="zh-CN" altLang="en-US" sz="1278" kern="100" dirty="0">
                <a:solidFill>
                  <a:srgbClr val="B30000"/>
                </a:solidFill>
                <a:latin typeface="宋体" panose="02010600030101010101" pitchFamily="2" charset="-122"/>
                <a:ea typeface="宋体" panose="02010600030101010101" pitchFamily="2" charset="-122"/>
                <a:cs typeface="Times New Roman" panose="02020603050405020304" pitchFamily="18" charset="0"/>
              </a:rPr>
              <a:t>批处理大小</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gn="just" defTabSz="649224">
              <a:spcAft>
                <a:spcPts val="600"/>
              </a:spcAft>
            </a:pP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第一种算法的批处理大小是</a:t>
            </a:r>
            <a:r>
              <a:rPr lang="en-US"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128</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p>
          <a:p>
            <a:pPr algn="just" defTabSz="649224">
              <a:spcAft>
                <a:spcPts val="600"/>
              </a:spcAft>
            </a:pP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第二种算法的批处理大小是</a:t>
            </a:r>
            <a:r>
              <a:rPr lang="en-US"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32</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，因为在第一次没有经过预训练模型的时候耗时很长所以这次选取一个比较小的</a:t>
            </a:r>
            <a:r>
              <a:rPr lang="en-US" altLang="zh-CN"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batch size</a:t>
            </a:r>
            <a:r>
              <a:rPr lang="zh-CN" altLang="en-US" sz="1278" kern="100" dirty="0">
                <a:solidFill>
                  <a:schemeClr val="tx1"/>
                </a:solidFill>
                <a:latin typeface="宋体" panose="02010600030101010101" pitchFamily="2" charset="-122"/>
                <a:ea typeface="宋体" panose="02010600030101010101" pitchFamily="2" charset="-122"/>
                <a:cs typeface="Times New Roman" panose="02020603050405020304" pitchFamily="18" charset="0"/>
              </a:rPr>
              <a:t>来训练。</a:t>
            </a:r>
          </a:p>
          <a:p>
            <a:pPr marL="0" indent="0">
              <a:spcAft>
                <a:spcPts val="600"/>
              </a:spcAft>
              <a:buNone/>
            </a:pPr>
            <a:endParaRPr kumimoji="1" lang="zh-CN" altLang="en-US" dirty="0"/>
          </a:p>
        </p:txBody>
      </p:sp>
      <p:pic>
        <p:nvPicPr>
          <p:cNvPr id="4" name="图片 3">
            <a:extLst>
              <a:ext uri="{FF2B5EF4-FFF2-40B4-BE49-F238E27FC236}">
                <a16:creationId xmlns:a16="http://schemas.microsoft.com/office/drawing/2014/main" id="{1BA2EEF5-B4AA-C8E0-68A9-1AD5E0E6AE8B}"/>
              </a:ext>
            </a:extLst>
          </p:cNvPr>
          <p:cNvPicPr>
            <a:picLocks noChangeAspect="1"/>
          </p:cNvPicPr>
          <p:nvPr/>
        </p:nvPicPr>
        <p:blipFill>
          <a:blip r:embed="rId2"/>
          <a:stretch>
            <a:fillRect/>
          </a:stretch>
        </p:blipFill>
        <p:spPr>
          <a:xfrm>
            <a:off x="2191406" y="5455198"/>
            <a:ext cx="2581379" cy="297851"/>
          </a:xfrm>
          <a:prstGeom prst="rect">
            <a:avLst/>
          </a:prstGeom>
        </p:spPr>
      </p:pic>
      <p:pic>
        <p:nvPicPr>
          <p:cNvPr id="5" name="图片 4">
            <a:extLst>
              <a:ext uri="{FF2B5EF4-FFF2-40B4-BE49-F238E27FC236}">
                <a16:creationId xmlns:a16="http://schemas.microsoft.com/office/drawing/2014/main" id="{6FBBE8AB-791A-81ED-2F5B-274D28DF5274}"/>
              </a:ext>
            </a:extLst>
          </p:cNvPr>
          <p:cNvPicPr>
            <a:picLocks noChangeAspect="1"/>
          </p:cNvPicPr>
          <p:nvPr/>
        </p:nvPicPr>
        <p:blipFill>
          <a:blip r:embed="rId3"/>
          <a:stretch>
            <a:fillRect/>
          </a:stretch>
        </p:blipFill>
        <p:spPr>
          <a:xfrm>
            <a:off x="1676251" y="2834774"/>
            <a:ext cx="5466038" cy="324257"/>
          </a:xfrm>
          <a:prstGeom prst="rect">
            <a:avLst/>
          </a:prstGeom>
        </p:spPr>
      </p:pic>
      <p:sp>
        <p:nvSpPr>
          <p:cNvPr id="9" name="矩形 8" descr="Magnifying glass">
            <a:extLst>
              <a:ext uri="{FF2B5EF4-FFF2-40B4-BE49-F238E27FC236}">
                <a16:creationId xmlns:a16="http://schemas.microsoft.com/office/drawing/2014/main" id="{1FC62D9E-9D5B-AE1D-917B-DE39E2FEECA4}"/>
              </a:ext>
            </a:extLst>
          </p:cNvPr>
          <p:cNvSpPr/>
          <p:nvPr/>
        </p:nvSpPr>
        <p:spPr>
          <a:xfrm>
            <a:off x="5591953" y="4641"/>
            <a:ext cx="2367191" cy="228779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Tree>
    <p:extLst>
      <p:ext uri="{BB962C8B-B14F-4D97-AF65-F5344CB8AC3E}">
        <p14:creationId xmlns:p14="http://schemas.microsoft.com/office/powerpoint/2010/main" val="3363509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DA22C81-5A2D-23FA-3C42-8AE356C41331}"/>
              </a:ext>
            </a:extLst>
          </p:cNvPr>
          <p:cNvSpPr>
            <a:spLocks noGrp="1"/>
          </p:cNvSpPr>
          <p:nvPr>
            <p:ph type="title"/>
          </p:nvPr>
        </p:nvSpPr>
        <p:spPr>
          <a:xfrm>
            <a:off x="838200" y="556337"/>
            <a:ext cx="6797405" cy="1651404"/>
          </a:xfrm>
        </p:spPr>
        <p:txBody>
          <a:bodyPr>
            <a:normAutofit/>
          </a:bodyPr>
          <a:lstStyle/>
          <a:p>
            <a:r>
              <a:rPr lang="zh-CN" altLang="en-US" sz="4000" kern="100">
                <a:effectLst/>
                <a:highlight>
                  <a:srgbClr val="FFFF00"/>
                </a:highlight>
                <a:latin typeface="宋体" panose="02010600030101010101" pitchFamily="2" charset="-122"/>
                <a:ea typeface="宋体" panose="02010600030101010101" pitchFamily="2" charset="-122"/>
                <a:cs typeface="Times New Roman" panose="02020603050405020304" pitchFamily="18" charset="0"/>
              </a:rPr>
              <a:t>最后的效果：</a:t>
            </a:r>
            <a:endParaRPr kumimoji="1" lang="zh-CN" altLang="en-US" sz="4000"/>
          </a:p>
        </p:txBody>
      </p:sp>
      <p:sp>
        <p:nvSpPr>
          <p:cNvPr id="3" name="内容占位符 2">
            <a:extLst>
              <a:ext uri="{FF2B5EF4-FFF2-40B4-BE49-F238E27FC236}">
                <a16:creationId xmlns:a16="http://schemas.microsoft.com/office/drawing/2014/main" id="{AE4B4BA6-E692-E56B-4021-CA8DE7CDAEFC}"/>
              </a:ext>
            </a:extLst>
          </p:cNvPr>
          <p:cNvSpPr>
            <a:spLocks noGrp="1"/>
          </p:cNvSpPr>
          <p:nvPr>
            <p:ph idx="1"/>
          </p:nvPr>
        </p:nvSpPr>
        <p:spPr>
          <a:xfrm>
            <a:off x="838200" y="2113808"/>
            <a:ext cx="6797405" cy="4006906"/>
          </a:xfrm>
        </p:spPr>
        <p:txBody>
          <a:bodyPr>
            <a:normAutofit/>
          </a:bodyPr>
          <a:lstStyle/>
          <a:p>
            <a:pPr marL="0" marR="0" indent="0">
              <a:spcBef>
                <a:spcPts val="0"/>
              </a:spcBef>
              <a:spcAft>
                <a:spcPts val="0"/>
              </a:spcAft>
              <a:buNone/>
            </a:pPr>
            <a:r>
              <a:rPr lang="zh-CN" altLang="en-US" sz="1700" kern="100" dirty="0">
                <a:effectLst/>
                <a:latin typeface="宋体" panose="02010600030101010101" pitchFamily="2" charset="-122"/>
                <a:ea typeface="宋体" panose="02010600030101010101" pitchFamily="2" charset="-122"/>
                <a:cs typeface="Times New Roman" panose="02020603050405020304" pitchFamily="18" charset="0"/>
              </a:rPr>
              <a:t>对于没有经过预训练的以</a:t>
            </a:r>
            <a:r>
              <a:rPr lang="en" altLang="zh-CN" sz="1700" kern="100" dirty="0">
                <a:effectLst/>
                <a:latin typeface="Calibri" panose="020F0502020204030204" pitchFamily="34" charset="0"/>
                <a:ea typeface="宋体" panose="02010600030101010101" pitchFamily="2" charset="-122"/>
                <a:cs typeface="Times New Roman" panose="02020603050405020304" pitchFamily="18" charset="0"/>
              </a:rPr>
              <a:t>Resnet-18</a:t>
            </a:r>
            <a:r>
              <a:rPr lang="zh-CN" altLang="en-US" sz="1700" kern="100" dirty="0">
                <a:effectLst/>
                <a:latin typeface="宋体" panose="02010600030101010101" pitchFamily="2" charset="-122"/>
                <a:ea typeface="宋体" panose="02010600030101010101" pitchFamily="2" charset="-122"/>
                <a:cs typeface="Times New Roman" panose="02020603050405020304" pitchFamily="18" charset="0"/>
              </a:rPr>
              <a:t>为基础的</a:t>
            </a:r>
            <a:r>
              <a:rPr lang="en" altLang="zh-CN" sz="1700" kern="100" dirty="0">
                <a:effectLst/>
                <a:latin typeface="Calibri" panose="020F0502020204030204" pitchFamily="34" charset="0"/>
                <a:ea typeface="宋体" panose="02010600030101010101" pitchFamily="2" charset="-122"/>
                <a:cs typeface="Times New Roman" panose="02020603050405020304" pitchFamily="18" charset="0"/>
              </a:rPr>
              <a:t>CNN</a:t>
            </a:r>
            <a:r>
              <a:rPr lang="zh-CN" altLang="en-US" sz="1700" kern="100" dirty="0">
                <a:effectLst/>
                <a:latin typeface="宋体" panose="02010600030101010101" pitchFamily="2" charset="-122"/>
                <a:ea typeface="宋体" panose="02010600030101010101" pitchFamily="2" charset="-122"/>
                <a:cs typeface="Times New Roman" panose="02020603050405020304" pitchFamily="18" charset="0"/>
              </a:rPr>
              <a:t>模型，它的</a:t>
            </a:r>
            <a:r>
              <a:rPr lang="en" altLang="zh-CN" sz="1700" kern="100" dirty="0">
                <a:effectLst/>
                <a:latin typeface="Calibri" panose="020F0502020204030204" pitchFamily="34" charset="0"/>
                <a:ea typeface="宋体" panose="02010600030101010101" pitchFamily="2" charset="-122"/>
                <a:cs typeface="Times New Roman" panose="02020603050405020304" pitchFamily="18" charset="0"/>
              </a:rPr>
              <a:t>loss</a:t>
            </a:r>
            <a:r>
              <a:rPr lang="zh-CN" altLang="en-US" sz="1700" kern="100" dirty="0">
                <a:effectLst/>
                <a:latin typeface="宋体" panose="02010600030101010101" pitchFamily="2" charset="-122"/>
                <a:ea typeface="宋体" panose="02010600030101010101" pitchFamily="2" charset="-122"/>
                <a:cs typeface="Times New Roman" panose="02020603050405020304" pitchFamily="18" charset="0"/>
              </a:rPr>
              <a:t>从刚开始很高逐步下降基于平稳但是直到最后性能也没有经过预训练的模型好。对于准确率来说经过几轮的</a:t>
            </a:r>
            <a:r>
              <a:rPr lang="en" altLang="zh-CN" sz="1700" kern="100" dirty="0">
                <a:effectLst/>
                <a:latin typeface="Calibri" panose="020F0502020204030204" pitchFamily="34" charset="0"/>
                <a:ea typeface="宋体" panose="02010600030101010101" pitchFamily="2" charset="-122"/>
                <a:cs typeface="Times New Roman" panose="02020603050405020304" pitchFamily="18" charset="0"/>
              </a:rPr>
              <a:t>epoch</a:t>
            </a:r>
            <a:r>
              <a:rPr lang="zh-CN" altLang="en-US" sz="1700" kern="100" dirty="0">
                <a:effectLst/>
                <a:latin typeface="宋体" panose="02010600030101010101" pitchFamily="2" charset="-122"/>
                <a:ea typeface="宋体" panose="02010600030101010101" pitchFamily="2" charset="-122"/>
                <a:cs typeface="Times New Roman" panose="02020603050405020304" pitchFamily="18" charset="0"/>
              </a:rPr>
              <a:t>训练能达到的上限也没有第二种高</a:t>
            </a:r>
            <a:endParaRPr lang="zh-CN" altLang="en-US" sz="17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kumimoji="1" lang="zh-CN" altLang="en-US" sz="1700" dirty="0"/>
              <a:t>对于</a:t>
            </a:r>
            <a:r>
              <a:rPr kumimoji="1" lang="en-US" altLang="zh-CN" sz="1700" dirty="0"/>
              <a:t>accuracy</a:t>
            </a:r>
            <a:r>
              <a:rPr kumimoji="1" lang="zh-CN" altLang="en-US" sz="1700" dirty="0"/>
              <a:t>来说随着</a:t>
            </a:r>
            <a:r>
              <a:rPr kumimoji="1" lang="en-US" altLang="zh-CN" sz="1700" dirty="0"/>
              <a:t>epoch</a:t>
            </a:r>
            <a:r>
              <a:rPr kumimoji="1" lang="zh-CN" altLang="en-US" sz="1700" dirty="0"/>
              <a:t>的增加最后趋于平稳，两个模型都有明显的提升但是相较于经过预训练的模型在刚开始训练时就能表现出较好的精确度。</a:t>
            </a:r>
          </a:p>
        </p:txBody>
      </p:sp>
      <p:pic>
        <p:nvPicPr>
          <p:cNvPr id="5" name="图片 4">
            <a:extLst>
              <a:ext uri="{FF2B5EF4-FFF2-40B4-BE49-F238E27FC236}">
                <a16:creationId xmlns:a16="http://schemas.microsoft.com/office/drawing/2014/main" id="{7B7EEC5B-DAE2-F37C-2307-10D904A8497E}"/>
              </a:ext>
            </a:extLst>
          </p:cNvPr>
          <p:cNvPicPr>
            <a:picLocks noChangeAspect="1"/>
          </p:cNvPicPr>
          <p:nvPr/>
        </p:nvPicPr>
        <p:blipFill>
          <a:blip r:embed="rId2"/>
          <a:stretch>
            <a:fillRect/>
          </a:stretch>
        </p:blipFill>
        <p:spPr>
          <a:xfrm>
            <a:off x="8009063" y="168168"/>
            <a:ext cx="3972608" cy="3168155"/>
          </a:xfrm>
          <a:prstGeom prst="rect">
            <a:avLst/>
          </a:prstGeom>
        </p:spPr>
      </p:pic>
      <p:pic>
        <p:nvPicPr>
          <p:cNvPr id="4" name="图片 3">
            <a:extLst>
              <a:ext uri="{FF2B5EF4-FFF2-40B4-BE49-F238E27FC236}">
                <a16:creationId xmlns:a16="http://schemas.microsoft.com/office/drawing/2014/main" id="{314A6820-2690-AC62-4E37-1E74A2728D7D}"/>
              </a:ext>
            </a:extLst>
          </p:cNvPr>
          <p:cNvPicPr>
            <a:picLocks noChangeAspect="1"/>
          </p:cNvPicPr>
          <p:nvPr/>
        </p:nvPicPr>
        <p:blipFill>
          <a:blip r:embed="rId3"/>
          <a:stretch>
            <a:fillRect/>
          </a:stretch>
        </p:blipFill>
        <p:spPr>
          <a:xfrm>
            <a:off x="8042237" y="3504491"/>
            <a:ext cx="3939434" cy="3053062"/>
          </a:xfrm>
          <a:prstGeom prst="rect">
            <a:avLst/>
          </a:prstGeom>
        </p:spPr>
      </p:pic>
    </p:spTree>
    <p:extLst>
      <p:ext uri="{BB962C8B-B14F-4D97-AF65-F5344CB8AC3E}">
        <p14:creationId xmlns:p14="http://schemas.microsoft.com/office/powerpoint/2010/main" val="3301404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5F0E5-F548-E6D7-3578-F7A5BFD7CCBB}"/>
              </a:ext>
            </a:extLst>
          </p:cNvPr>
          <p:cNvSpPr>
            <a:spLocks noGrp="1"/>
          </p:cNvSpPr>
          <p:nvPr>
            <p:ph type="title"/>
          </p:nvPr>
        </p:nvSpPr>
        <p:spPr/>
        <p:txBody>
          <a:bodyPr/>
          <a:lstStyle/>
          <a:p>
            <a:r>
              <a:rPr kumimoji="1" lang="zh-CN" altLang="en-US" dirty="0"/>
              <a:t>混淆矩阵（评估分类模型性能）</a:t>
            </a:r>
          </a:p>
        </p:txBody>
      </p:sp>
      <p:pic>
        <p:nvPicPr>
          <p:cNvPr id="4" name="内容占位符 3">
            <a:extLst>
              <a:ext uri="{FF2B5EF4-FFF2-40B4-BE49-F238E27FC236}">
                <a16:creationId xmlns:a16="http://schemas.microsoft.com/office/drawing/2014/main" id="{586F4E3C-4AD0-5C77-19AE-74BED3E6078C}"/>
              </a:ext>
            </a:extLst>
          </p:cNvPr>
          <p:cNvPicPr>
            <a:picLocks noGrp="1" noChangeAspect="1"/>
          </p:cNvPicPr>
          <p:nvPr>
            <p:ph idx="1"/>
          </p:nvPr>
        </p:nvPicPr>
        <p:blipFill>
          <a:blip r:embed="rId2"/>
          <a:stretch>
            <a:fillRect/>
          </a:stretch>
        </p:blipFill>
        <p:spPr>
          <a:xfrm>
            <a:off x="598282" y="1556683"/>
            <a:ext cx="5778169" cy="5113057"/>
          </a:xfrm>
          <a:prstGeom prst="rect">
            <a:avLst/>
          </a:prstGeom>
        </p:spPr>
      </p:pic>
      <p:sp>
        <p:nvSpPr>
          <p:cNvPr id="5" name="文本框 4">
            <a:extLst>
              <a:ext uri="{FF2B5EF4-FFF2-40B4-BE49-F238E27FC236}">
                <a16:creationId xmlns:a16="http://schemas.microsoft.com/office/drawing/2014/main" id="{4F836E8E-AB81-25C6-2AB0-AC5303617A54}"/>
              </a:ext>
            </a:extLst>
          </p:cNvPr>
          <p:cNvSpPr txBox="1"/>
          <p:nvPr/>
        </p:nvSpPr>
        <p:spPr>
          <a:xfrm>
            <a:off x="6376451" y="1556683"/>
            <a:ext cx="5456961" cy="1477328"/>
          </a:xfrm>
          <a:prstGeom prst="rect">
            <a:avLst/>
          </a:prstGeom>
          <a:noFill/>
        </p:spPr>
        <p:txBody>
          <a:bodyPr wrap="square" rtlCol="0">
            <a:spAutoFit/>
          </a:bodyPr>
          <a:lstStyle/>
          <a:p>
            <a:r>
              <a:rPr kumimoji="1" lang="zh-CN" altLang="en-US" dirty="0"/>
              <a:t>从图像中可以看出来各个垃圾分类的准确性，对角线上的元素表示正确预测（无论是正类还是负类），而对角线以外的元素表示错误预测（不论是将正类错误地预测为负类，还是将负类错误地预测为正类），横轴是预测的标签，纵轴是真实的标签</a:t>
            </a:r>
          </a:p>
        </p:txBody>
      </p:sp>
      <p:sp>
        <p:nvSpPr>
          <p:cNvPr id="6" name="文本框 5">
            <a:extLst>
              <a:ext uri="{FF2B5EF4-FFF2-40B4-BE49-F238E27FC236}">
                <a16:creationId xmlns:a16="http://schemas.microsoft.com/office/drawing/2014/main" id="{4F83DB62-C29B-42FC-7FCE-22D22BD76CD8}"/>
              </a:ext>
            </a:extLst>
          </p:cNvPr>
          <p:cNvSpPr txBox="1"/>
          <p:nvPr/>
        </p:nvSpPr>
        <p:spPr>
          <a:xfrm>
            <a:off x="6376451" y="3194463"/>
            <a:ext cx="5456961" cy="923330"/>
          </a:xfrm>
          <a:prstGeom prst="rect">
            <a:avLst/>
          </a:prstGeom>
          <a:noFill/>
        </p:spPr>
        <p:txBody>
          <a:bodyPr wrap="square" rtlCol="0">
            <a:spAutoFit/>
          </a:bodyPr>
          <a:lstStyle/>
          <a:p>
            <a:r>
              <a:rPr kumimoji="1" lang="zh-CN" altLang="en-US" dirty="0"/>
              <a:t>从图中我们可以看出来，错误的分类常常在于区分百洁布和毛巾，餐盒和湿纸巾，路由器和充电头，鸡翅和炸鸡等。</a:t>
            </a:r>
          </a:p>
        </p:txBody>
      </p:sp>
      <p:sp>
        <p:nvSpPr>
          <p:cNvPr id="7" name="文本框 6">
            <a:extLst>
              <a:ext uri="{FF2B5EF4-FFF2-40B4-BE49-F238E27FC236}">
                <a16:creationId xmlns:a16="http://schemas.microsoft.com/office/drawing/2014/main" id="{691B56ED-959F-3E4C-14E1-9861FB285EC4}"/>
              </a:ext>
            </a:extLst>
          </p:cNvPr>
          <p:cNvSpPr txBox="1"/>
          <p:nvPr/>
        </p:nvSpPr>
        <p:spPr>
          <a:xfrm>
            <a:off x="6376451" y="4381995"/>
            <a:ext cx="5588187" cy="1477328"/>
          </a:xfrm>
          <a:prstGeom prst="rect">
            <a:avLst/>
          </a:prstGeom>
          <a:noFill/>
        </p:spPr>
        <p:txBody>
          <a:bodyPr wrap="square" rtlCol="0">
            <a:spAutoFit/>
          </a:bodyPr>
          <a:lstStyle/>
          <a:p>
            <a:r>
              <a:rPr kumimoji="1" lang="zh-CN" altLang="en-US" dirty="0"/>
              <a:t>以毛巾和百洁布为例，分别查看了他们</a:t>
            </a:r>
            <a:r>
              <a:rPr kumimoji="1" lang="en-US" altLang="zh-CN" dirty="0"/>
              <a:t>enhance_data,</a:t>
            </a:r>
            <a:r>
              <a:rPr kumimoji="1" lang="zh-CN" altLang="en-US" dirty="0"/>
              <a:t>在数量上都是两百多个没有什么太大的区别所以排除训练数据不均衡，所以猜测两者混淆的原因可能是因为毛巾和百洁布在外观上相似，如纹理、颜色、尺寸等。</a:t>
            </a:r>
          </a:p>
        </p:txBody>
      </p:sp>
    </p:spTree>
    <p:extLst>
      <p:ext uri="{BB962C8B-B14F-4D97-AF65-F5344CB8AC3E}">
        <p14:creationId xmlns:p14="http://schemas.microsoft.com/office/powerpoint/2010/main" val="351956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F3135A2-32F7-003D-2B16-78CD10216A7C}"/>
              </a:ext>
            </a:extLst>
          </p:cNvPr>
          <p:cNvSpPr>
            <a:spLocks noGrp="1"/>
          </p:cNvSpPr>
          <p:nvPr>
            <p:ph type="title"/>
          </p:nvPr>
        </p:nvSpPr>
        <p:spPr>
          <a:xfrm>
            <a:off x="2187363" y="1671569"/>
            <a:ext cx="5801917" cy="1022449"/>
          </a:xfrm>
        </p:spPr>
        <p:txBody>
          <a:bodyPr anchor="b">
            <a:normAutofit/>
          </a:bodyPr>
          <a:lstStyle/>
          <a:p>
            <a:r>
              <a:rPr kumimoji="1" lang="zh-CN" altLang="en-US" sz="4000" dirty="0"/>
              <a:t>项目介绍</a:t>
            </a:r>
          </a:p>
        </p:txBody>
      </p:sp>
      <p:pic>
        <p:nvPicPr>
          <p:cNvPr id="7" name="Graphic 6" descr="垃圾桶">
            <a:extLst>
              <a:ext uri="{FF2B5EF4-FFF2-40B4-BE49-F238E27FC236}">
                <a16:creationId xmlns:a16="http://schemas.microsoft.com/office/drawing/2014/main" id="{2FD73F15-72F0-A9EF-C617-4F57F240E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699" y="1671569"/>
            <a:ext cx="1198532" cy="1198532"/>
          </a:xfrm>
          <a:prstGeom prst="rect">
            <a:avLst/>
          </a:prstGeom>
        </p:spPr>
      </p:pic>
      <p:sp>
        <p:nvSpPr>
          <p:cNvPr id="3" name="内容占位符 2">
            <a:extLst>
              <a:ext uri="{FF2B5EF4-FFF2-40B4-BE49-F238E27FC236}">
                <a16:creationId xmlns:a16="http://schemas.microsoft.com/office/drawing/2014/main" id="{7A322387-8D5C-70A1-FB1D-53CBA1EF760A}"/>
              </a:ext>
            </a:extLst>
          </p:cNvPr>
          <p:cNvSpPr>
            <a:spLocks noGrp="1"/>
          </p:cNvSpPr>
          <p:nvPr>
            <p:ph idx="1"/>
          </p:nvPr>
        </p:nvSpPr>
        <p:spPr>
          <a:xfrm>
            <a:off x="1080655" y="2870102"/>
            <a:ext cx="7754587" cy="3744454"/>
          </a:xfrm>
        </p:spPr>
        <p:txBody>
          <a:bodyPr>
            <a:normAutofit/>
          </a:bodyPr>
          <a:lstStyle/>
          <a:p>
            <a:pPr marL="0" marR="0" indent="0">
              <a:spcBef>
                <a:spcPts val="0"/>
              </a:spcBef>
              <a:spcAft>
                <a:spcPts val="0"/>
              </a:spcAft>
              <a:buNone/>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使用</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pytorch</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搭建垃圾识别模型，是一种</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n</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分类模型，对</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55</a:t>
            </a: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种常见的垃圾进行分类，</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数据包含可回收垃圾（</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18</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），厨余垃圾（</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19</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），有害垃圾（</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9</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），其它垃圾（</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9</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）没有对数据统一操作爬取的数据少，</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kaggle</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开源的数据集的图像多，所以会对后面图像进行数量上的预处理，每个种类大概是</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200-600</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张不等。一共约</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30000</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张图片。因为即使是相同类别的垃圾，也可能有不同的处理方式，所以将分类从广泛来说分为</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类，细分为</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55</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类具体标签。</a:t>
            </a: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运用的模型是</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对比同是基于</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Resnet18</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的</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CNN</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模型，一种经过预训练，一种没有经过预训练对</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loss</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和</a:t>
            </a:r>
            <a:r>
              <a:rPr lang="en" altLang="zh-CN" sz="2000" kern="100" dirty="0">
                <a:effectLst/>
                <a:latin typeface="Calibri" panose="020F0502020204030204" pitchFamily="34" charset="0"/>
                <a:ea typeface="宋体" panose="02010600030101010101" pitchFamily="2" charset="-122"/>
                <a:cs typeface="Times New Roman" panose="02020603050405020304" pitchFamily="18" charset="0"/>
              </a:rPr>
              <a:t>accuracy</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的影响。</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marL="0" indent="0">
              <a:buNone/>
            </a:pPr>
            <a:endPar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Graphic 8" descr="垃圾桶">
            <a:extLst>
              <a:ext uri="{FF2B5EF4-FFF2-40B4-BE49-F238E27FC236}">
                <a16:creationId xmlns:a16="http://schemas.microsoft.com/office/drawing/2014/main" id="{7EA5A4E1-3FDA-4E5E-8058-3E769E30C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128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A77BB4B-14A4-727D-B6CA-F1F3D6486C6F}"/>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kumimoji="1" lang="zh-CN" altLang="en-US" sz="8000" kern="1200">
                <a:solidFill>
                  <a:schemeClr val="tx1"/>
                </a:solidFill>
                <a:latin typeface="+mj-lt"/>
                <a:ea typeface="+mj-ea"/>
                <a:cs typeface="+mj-cs"/>
              </a:rPr>
              <a:t>感谢大家观看</a:t>
            </a:r>
          </a:p>
        </p:txBody>
      </p:sp>
      <p:sp>
        <p:nvSpPr>
          <p:cNvPr id="14"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206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38E69-A3B0-7459-A33E-F0123A6D7C27}"/>
              </a:ext>
            </a:extLst>
          </p:cNvPr>
          <p:cNvSpPr>
            <a:spLocks noGrp="1"/>
          </p:cNvSpPr>
          <p:nvPr>
            <p:ph type="title"/>
          </p:nvPr>
        </p:nvSpPr>
        <p:spPr/>
        <p:txBody>
          <a:bodyPr/>
          <a:lstStyle/>
          <a:p>
            <a:r>
              <a:rPr kumimoji="1" lang="zh-CN" altLang="en-US" dirty="0"/>
              <a:t>步骤</a:t>
            </a:r>
          </a:p>
        </p:txBody>
      </p:sp>
      <p:graphicFrame>
        <p:nvGraphicFramePr>
          <p:cNvPr id="6" name="内容占位符 2">
            <a:extLst>
              <a:ext uri="{FF2B5EF4-FFF2-40B4-BE49-F238E27FC236}">
                <a16:creationId xmlns:a16="http://schemas.microsoft.com/office/drawing/2014/main" id="{E7E510A3-0394-BC0F-A250-4EC78758CCA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559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B32C0-4827-7D1E-87E3-6E5533459578}"/>
              </a:ext>
            </a:extLst>
          </p:cNvPr>
          <p:cNvSpPr>
            <a:spLocks noGrp="1"/>
          </p:cNvSpPr>
          <p:nvPr>
            <p:ph type="title"/>
          </p:nvPr>
        </p:nvSpPr>
        <p:spPr/>
        <p:txBody>
          <a:bodyPr/>
          <a:lstStyle/>
          <a:p>
            <a:r>
              <a:rPr kumimoji="1" lang="zh-CN" altLang="en-US" dirty="0"/>
              <a:t>数据采集</a:t>
            </a:r>
          </a:p>
        </p:txBody>
      </p:sp>
      <p:graphicFrame>
        <p:nvGraphicFramePr>
          <p:cNvPr id="5" name="内容占位符 2">
            <a:extLst>
              <a:ext uri="{FF2B5EF4-FFF2-40B4-BE49-F238E27FC236}">
                <a16:creationId xmlns:a16="http://schemas.microsoft.com/office/drawing/2014/main" id="{0C90219C-A21C-9E4E-618E-08BDC12905BB}"/>
              </a:ext>
            </a:extLst>
          </p:cNvPr>
          <p:cNvGraphicFramePr>
            <a:graphicFrameLocks noGrp="1"/>
          </p:cNvGraphicFramePr>
          <p:nvPr>
            <p:ph idx="1"/>
            <p:extLst>
              <p:ext uri="{D42A27DB-BD31-4B8C-83A1-F6EECF244321}">
                <p14:modId xmlns:p14="http://schemas.microsoft.com/office/powerpoint/2010/main" val="37510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784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BB296-E689-7B03-970D-80A91C2D0AAB}"/>
              </a:ext>
            </a:extLst>
          </p:cNvPr>
          <p:cNvSpPr>
            <a:spLocks noGrp="1"/>
          </p:cNvSpPr>
          <p:nvPr>
            <p:ph type="title"/>
          </p:nvPr>
        </p:nvSpPr>
        <p:spPr>
          <a:xfrm>
            <a:off x="910119" y="572569"/>
            <a:ext cx="4083912" cy="1765682"/>
          </a:xfrm>
        </p:spPr>
        <p:txBody>
          <a:bodyPr anchor="b">
            <a:normAutofit/>
          </a:bodyPr>
          <a:lstStyle/>
          <a:p>
            <a:r>
              <a:rPr kumimoji="1" lang="zh-CN" altLang="en-US" sz="3600">
                <a:solidFill>
                  <a:schemeClr val="tx2"/>
                </a:solidFill>
              </a:rPr>
              <a:t>自己的爬取的数据</a:t>
            </a:r>
          </a:p>
        </p:txBody>
      </p:sp>
      <p:sp>
        <p:nvSpPr>
          <p:cNvPr id="3" name="内容占位符 2">
            <a:extLst>
              <a:ext uri="{FF2B5EF4-FFF2-40B4-BE49-F238E27FC236}">
                <a16:creationId xmlns:a16="http://schemas.microsoft.com/office/drawing/2014/main" id="{F560524E-6718-CFAC-6C48-8B32962D64DE}"/>
              </a:ext>
            </a:extLst>
          </p:cNvPr>
          <p:cNvSpPr>
            <a:spLocks noGrp="1"/>
          </p:cNvSpPr>
          <p:nvPr>
            <p:ph idx="1"/>
          </p:nvPr>
        </p:nvSpPr>
        <p:spPr>
          <a:xfrm>
            <a:off x="899811" y="2596242"/>
            <a:ext cx="3380527" cy="3652157"/>
          </a:xfrm>
        </p:spPr>
        <p:txBody>
          <a:bodyPr>
            <a:normAutofit/>
          </a:bodyPr>
          <a:lstStyle/>
          <a:p>
            <a:pPr marL="0" indent="0">
              <a:buNone/>
            </a:pPr>
            <a:r>
              <a:rPr kumimoji="1" lang="zh-CN" altLang="en-US" sz="1600">
                <a:solidFill>
                  <a:schemeClr val="tx2"/>
                </a:solidFill>
              </a:rPr>
              <a:t>我使用的是百度图库的</a:t>
            </a:r>
            <a:r>
              <a:rPr kumimoji="1" lang="en-US" altLang="zh-CN" sz="1600">
                <a:solidFill>
                  <a:schemeClr val="tx2"/>
                </a:solidFill>
              </a:rPr>
              <a:t>URL</a:t>
            </a:r>
            <a:r>
              <a:rPr kumimoji="1" lang="zh-CN" altLang="en-US" sz="1600">
                <a:solidFill>
                  <a:schemeClr val="tx2"/>
                </a:solidFill>
              </a:rPr>
              <a:t>进行爬取，</a:t>
            </a:r>
            <a:r>
              <a:rPr kumimoji="1" lang="en-US" altLang="zh-CN" sz="1600">
                <a:solidFill>
                  <a:schemeClr val="tx2"/>
                </a:solidFill>
              </a:rPr>
              <a:t>URL</a:t>
            </a:r>
            <a:r>
              <a:rPr kumimoji="1" lang="zh-CN" altLang="en-US" sz="1600">
                <a:solidFill>
                  <a:schemeClr val="tx2"/>
                </a:solidFill>
              </a:rPr>
              <a:t>：</a:t>
            </a:r>
            <a:r>
              <a:rPr lang="en" altLang="zh-CN" sz="1600" u="sng" kern="100">
                <a:solidFill>
                  <a:schemeClr val="tx2"/>
                </a:solidFill>
                <a:effectLst/>
                <a:latin typeface="Times New Roman Regular"/>
                <a:ea typeface="宋体" panose="02010600030101010101" pitchFamily="2" charset="-122"/>
                <a:cs typeface="Times New Roman" panose="02020603050405020304" pitchFamily="18" charset="0"/>
                <a:hlinkClick r:id="rId2"/>
              </a:rPr>
              <a:t>https://image.baidu.com/search/down?tn=download&amp;ipn=dwnl&amp;word=download&amp;ie=utf8&amp;fr=result&amp;url=%s&amp;thumburl=%s</a:t>
            </a:r>
            <a:endParaRPr lang="en" altLang="zh-CN" sz="1600" kern="100">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kumimoji="1" lang="zh-CN" altLang="en-US" sz="1600">
              <a:solidFill>
                <a:schemeClr val="tx2"/>
              </a:solidFill>
            </a:endParaRPr>
          </a:p>
        </p:txBody>
      </p:sp>
      <p:pic>
        <p:nvPicPr>
          <p:cNvPr id="4" name="图片 3">
            <a:extLst>
              <a:ext uri="{FF2B5EF4-FFF2-40B4-BE49-F238E27FC236}">
                <a16:creationId xmlns:a16="http://schemas.microsoft.com/office/drawing/2014/main" id="{B5C3B92D-036B-083D-BF5F-9DDCCB3375D2}"/>
              </a:ext>
            </a:extLst>
          </p:cNvPr>
          <p:cNvPicPr>
            <a:picLocks noChangeAspect="1"/>
          </p:cNvPicPr>
          <p:nvPr/>
        </p:nvPicPr>
        <p:blipFill>
          <a:blip r:embed="rId3"/>
          <a:stretch>
            <a:fillRect/>
          </a:stretch>
        </p:blipFill>
        <p:spPr>
          <a:xfrm>
            <a:off x="4994031" y="1370135"/>
            <a:ext cx="6588369" cy="4117730"/>
          </a:xfrm>
          <a:prstGeom prst="rect">
            <a:avLst/>
          </a:prstGeom>
        </p:spPr>
      </p:pic>
    </p:spTree>
    <p:extLst>
      <p:ext uri="{BB962C8B-B14F-4D97-AF65-F5344CB8AC3E}">
        <p14:creationId xmlns:p14="http://schemas.microsoft.com/office/powerpoint/2010/main" val="365791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1A20EAC-AC25-EE98-3729-EB7ABFB233BF}"/>
              </a:ext>
            </a:extLst>
          </p:cNvPr>
          <p:cNvSpPr>
            <a:spLocks noGrp="1"/>
          </p:cNvSpPr>
          <p:nvPr>
            <p:ph type="title"/>
          </p:nvPr>
        </p:nvSpPr>
        <p:spPr>
          <a:xfrm>
            <a:off x="612648" y="365125"/>
            <a:ext cx="5295015" cy="2063808"/>
          </a:xfrm>
        </p:spPr>
        <p:txBody>
          <a:bodyPr anchor="b">
            <a:normAutofit/>
          </a:bodyPr>
          <a:lstStyle/>
          <a:p>
            <a:r>
              <a:rPr kumimoji="1" lang="en-US" altLang="zh-CN" sz="5400" dirty="0"/>
              <a:t>Kaggle</a:t>
            </a:r>
            <a:r>
              <a:rPr kumimoji="1" lang="zh-CN" altLang="en-US" sz="5400" dirty="0"/>
              <a:t>开源的数据库</a:t>
            </a:r>
          </a:p>
        </p:txBody>
      </p:sp>
      <p:pic>
        <p:nvPicPr>
          <p:cNvPr id="5" name="图片 4">
            <a:extLst>
              <a:ext uri="{FF2B5EF4-FFF2-40B4-BE49-F238E27FC236}">
                <a16:creationId xmlns:a16="http://schemas.microsoft.com/office/drawing/2014/main" id="{BC60CA12-0C27-9231-91D2-089CB8FB4B3C}"/>
              </a:ext>
            </a:extLst>
          </p:cNvPr>
          <p:cNvPicPr>
            <a:picLocks noChangeAspect="1"/>
          </p:cNvPicPr>
          <p:nvPr/>
        </p:nvPicPr>
        <p:blipFill>
          <a:blip r:embed="rId2"/>
          <a:stretch>
            <a:fillRect/>
          </a:stretch>
        </p:blipFill>
        <p:spPr>
          <a:xfrm>
            <a:off x="6848552" y="365125"/>
            <a:ext cx="1909266" cy="2194560"/>
          </a:xfrm>
          <a:prstGeom prst="rect">
            <a:avLst/>
          </a:prstGeom>
        </p:spPr>
      </p:pic>
      <p:pic>
        <p:nvPicPr>
          <p:cNvPr id="21" name="Graphic 6" descr="Deciduous tree">
            <a:extLst>
              <a:ext uri="{FF2B5EF4-FFF2-40B4-BE49-F238E27FC236}">
                <a16:creationId xmlns:a16="http://schemas.microsoft.com/office/drawing/2014/main" id="{D9CBBDC7-4760-A15C-14CC-CDE3C43477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2087" y="2668469"/>
            <a:ext cx="3268956" cy="3268956"/>
          </a:xfrm>
          <a:prstGeom prst="rect">
            <a:avLst/>
          </a:prstGeom>
        </p:spPr>
      </p:pic>
      <p:sp>
        <p:nvSpPr>
          <p:cNvPr id="33"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C77EE42A-9C44-74BC-89A5-C68BE9AF5DA7}"/>
              </a:ext>
            </a:extLst>
          </p:cNvPr>
          <p:cNvSpPr>
            <a:spLocks noGrp="1"/>
          </p:cNvSpPr>
          <p:nvPr>
            <p:ph idx="1"/>
          </p:nvPr>
        </p:nvSpPr>
        <p:spPr>
          <a:xfrm>
            <a:off x="612648" y="2908005"/>
            <a:ext cx="5295015" cy="3268957"/>
          </a:xfrm>
        </p:spPr>
        <p:txBody>
          <a:bodyPr>
            <a:normAutofit/>
          </a:bodyPr>
          <a:lstStyle/>
          <a:p>
            <a:pPr marL="0" indent="0">
              <a:buNone/>
            </a:pPr>
            <a:r>
              <a:rPr kumimoji="1" lang="zh-CN" altLang="en-US" sz="2200"/>
              <a:t>使用</a:t>
            </a:r>
            <a:r>
              <a:rPr kumimoji="1" lang="en-US" altLang="zh-CN" sz="2200"/>
              <a:t>kaggle</a:t>
            </a:r>
            <a:r>
              <a:rPr kumimoji="1" lang="zh-CN" altLang="en-US" sz="2200"/>
              <a:t>开源的数据库是因为，在爬取的过程中，比如以厨余垃圾“薯条”为例，通常会有不相关的图片一并载入比如鸡翅等不相关的数据，所以会影响机器识别，而相比于“鼠标”关键字在爬取的图片中会表现的很好。所以这里我们类比把厨余垃圾用开源的数据库其他四类垃圾用自己爬取的图片。网址：</a:t>
            </a:r>
            <a:r>
              <a:rPr lang="en" altLang="zh-CN" sz="2200" u="sng" kern="100">
                <a:effectLst/>
                <a:latin typeface="Times New Roman Regular"/>
                <a:ea typeface="宋体" panose="02010600030101010101" pitchFamily="2" charset="-122"/>
                <a:cs typeface="Times New Roman" panose="02020603050405020304" pitchFamily="18" charset="0"/>
                <a:hlinkClick r:id="rId5"/>
              </a:rPr>
              <a:t>https://www.kaggle.com/datasets/asdasdasasdas/garbage-classification</a:t>
            </a:r>
            <a:endParaRPr lang="en" altLang="zh-CN" sz="2200" kern="10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kumimoji="1" lang="zh-CN" altLang="en-US" sz="2200"/>
          </a:p>
        </p:txBody>
      </p:sp>
      <p:pic>
        <p:nvPicPr>
          <p:cNvPr id="4" name="图片 3">
            <a:extLst>
              <a:ext uri="{FF2B5EF4-FFF2-40B4-BE49-F238E27FC236}">
                <a16:creationId xmlns:a16="http://schemas.microsoft.com/office/drawing/2014/main" id="{8F98CD30-52C1-B49A-9FD4-EE7A1DF7B912}"/>
              </a:ext>
            </a:extLst>
          </p:cNvPr>
          <p:cNvPicPr>
            <a:picLocks noChangeAspect="1"/>
          </p:cNvPicPr>
          <p:nvPr/>
        </p:nvPicPr>
        <p:blipFill>
          <a:blip r:embed="rId6"/>
          <a:stretch>
            <a:fillRect/>
          </a:stretch>
        </p:blipFill>
        <p:spPr>
          <a:xfrm>
            <a:off x="9326565" y="350290"/>
            <a:ext cx="2293639" cy="1668623"/>
          </a:xfrm>
          <a:prstGeom prst="rect">
            <a:avLst/>
          </a:prstGeom>
        </p:spPr>
      </p:pic>
    </p:spTree>
    <p:extLst>
      <p:ext uri="{BB962C8B-B14F-4D97-AF65-F5344CB8AC3E}">
        <p14:creationId xmlns:p14="http://schemas.microsoft.com/office/powerpoint/2010/main" val="16263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CE331-7123-B290-CA8B-3D67B1AB5364}"/>
              </a:ext>
            </a:extLst>
          </p:cNvPr>
          <p:cNvSpPr>
            <a:spLocks noGrp="1"/>
          </p:cNvSpPr>
          <p:nvPr>
            <p:ph type="title"/>
          </p:nvPr>
        </p:nvSpPr>
        <p:spPr/>
        <p:txBody>
          <a:bodyPr/>
          <a:lstStyle/>
          <a:p>
            <a:r>
              <a:rPr kumimoji="1" lang="zh-CN" altLang="en-US" dirty="0"/>
              <a:t>数据处理</a:t>
            </a:r>
          </a:p>
        </p:txBody>
      </p:sp>
      <p:graphicFrame>
        <p:nvGraphicFramePr>
          <p:cNvPr id="5" name="内容占位符 2">
            <a:extLst>
              <a:ext uri="{FF2B5EF4-FFF2-40B4-BE49-F238E27FC236}">
                <a16:creationId xmlns:a16="http://schemas.microsoft.com/office/drawing/2014/main" id="{A68C2B9F-50FF-6DDD-5993-A4D34861BAD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47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24257-C914-C549-AF71-6DE7A0DAAAFD}"/>
              </a:ext>
            </a:extLst>
          </p:cNvPr>
          <p:cNvSpPr>
            <a:spLocks noGrp="1"/>
          </p:cNvSpPr>
          <p:nvPr>
            <p:ph type="title"/>
          </p:nvPr>
        </p:nvSpPr>
        <p:spPr>
          <a:xfrm>
            <a:off x="506437" y="365125"/>
            <a:ext cx="11685563" cy="1460500"/>
          </a:xfrm>
        </p:spPr>
        <p:txBody>
          <a:bodyPr>
            <a:normAutofit fontScale="90000"/>
          </a:bodyPr>
          <a:lstStyle/>
          <a:p>
            <a:r>
              <a:rPr lang="zh-CN" altLang="zh-CN" dirty="0"/>
              <a:t>参看爬取的图像大小比例，用</a:t>
            </a:r>
            <a:r>
              <a:rPr lang="en-US" altLang="zh-CN" dirty="0"/>
              <a:t>plt</a:t>
            </a:r>
            <a:r>
              <a:rPr lang="zh-CN" altLang="zh-CN" dirty="0"/>
              <a:t>中的</a:t>
            </a:r>
            <a:r>
              <a:rPr lang="en-US" altLang="zh-CN" dirty="0"/>
              <a:t>scatter</a:t>
            </a:r>
            <a:r>
              <a:rPr lang="zh-CN" altLang="zh-CN" dirty="0"/>
              <a:t>散点图</a:t>
            </a:r>
            <a:br>
              <a:rPr lang="en-US" altLang="zh-CN" dirty="0"/>
            </a:br>
            <a:endParaRPr kumimoji="1" lang="zh-CN" altLang="en-US" dirty="0"/>
          </a:p>
        </p:txBody>
      </p:sp>
      <p:pic>
        <p:nvPicPr>
          <p:cNvPr id="7" name="图片 6">
            <a:extLst>
              <a:ext uri="{FF2B5EF4-FFF2-40B4-BE49-F238E27FC236}">
                <a16:creationId xmlns:a16="http://schemas.microsoft.com/office/drawing/2014/main" id="{C07098D3-49E6-930F-6290-A8F25557115A}"/>
              </a:ext>
            </a:extLst>
          </p:cNvPr>
          <p:cNvPicPr>
            <a:picLocks noChangeAspect="1"/>
          </p:cNvPicPr>
          <p:nvPr/>
        </p:nvPicPr>
        <p:blipFill>
          <a:blip r:embed="rId2"/>
          <a:stretch>
            <a:fillRect/>
          </a:stretch>
        </p:blipFill>
        <p:spPr>
          <a:xfrm>
            <a:off x="1896290" y="1206538"/>
            <a:ext cx="8092721" cy="5429393"/>
          </a:xfrm>
          <a:prstGeom prst="rect">
            <a:avLst/>
          </a:prstGeom>
        </p:spPr>
      </p:pic>
    </p:spTree>
    <p:extLst>
      <p:ext uri="{BB962C8B-B14F-4D97-AF65-F5344CB8AC3E}">
        <p14:creationId xmlns:p14="http://schemas.microsoft.com/office/powerpoint/2010/main" val="108910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0B1E760-79D4-8DE3-A774-7E668FB02FC0}"/>
              </a:ext>
            </a:extLst>
          </p:cNvPr>
          <p:cNvPicPr>
            <a:picLocks noGrp="1" noChangeAspect="1"/>
          </p:cNvPicPr>
          <p:nvPr>
            <p:ph idx="1"/>
          </p:nvPr>
        </p:nvPicPr>
        <p:blipFill rotWithShape="1">
          <a:blip r:embed="rId2"/>
          <a:srcRect t="6639"/>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F47655-F294-DA99-0BD0-584B3474F82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kumimoji="1" lang="en-US" altLang="zh-CN" sz="3600" dirty="0">
                <a:solidFill>
                  <a:schemeClr val="tx1">
                    <a:lumMod val="85000"/>
                    <a:lumOff val="15000"/>
                  </a:schemeClr>
                </a:solidFill>
              </a:rPr>
              <a:t>55</a:t>
            </a:r>
            <a:r>
              <a:rPr kumimoji="1" lang="zh-CN" altLang="en-US" sz="3600" dirty="0">
                <a:solidFill>
                  <a:schemeClr val="tx1">
                    <a:lumMod val="85000"/>
                    <a:lumOff val="15000"/>
                  </a:schemeClr>
                </a:solidFill>
              </a:rPr>
              <a:t>个分类垃圾数量分布直方图</a:t>
            </a:r>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9254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1909</Words>
  <Application>Microsoft Macintosh PowerPoint</Application>
  <PresentationFormat>宽屏</PresentationFormat>
  <Paragraphs>91</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等线 Light</vt:lpstr>
      <vt:lpstr>宋体</vt:lpstr>
      <vt:lpstr>Söhne</vt:lpstr>
      <vt:lpstr>Times New Roman Regular</vt:lpstr>
      <vt:lpstr>Arial</vt:lpstr>
      <vt:lpstr>Calibri</vt:lpstr>
      <vt:lpstr>Office 主题​​</vt:lpstr>
      <vt:lpstr>使用pytorch搭建垃圾识别模型</vt:lpstr>
      <vt:lpstr>项目介绍</vt:lpstr>
      <vt:lpstr>步骤</vt:lpstr>
      <vt:lpstr>数据采集</vt:lpstr>
      <vt:lpstr>自己的爬取的数据</vt:lpstr>
      <vt:lpstr>Kaggle开源的数据库</vt:lpstr>
      <vt:lpstr>数据处理</vt:lpstr>
      <vt:lpstr>参看爬取的图像大小比例，用plt中的scatter散点图 </vt:lpstr>
      <vt:lpstr>55个分类垃圾数量分布直方图</vt:lpstr>
      <vt:lpstr>对两个图片的解析</vt:lpstr>
      <vt:lpstr>对颜色的归一化</vt:lpstr>
      <vt:lpstr>训练模型</vt:lpstr>
      <vt:lpstr>基于Resnet-18的CNN模型 </vt:lpstr>
      <vt:lpstr>网络搭建resnet18 classes = 55 （55个分类） </vt:lpstr>
      <vt:lpstr>两个模型的区别</vt:lpstr>
      <vt:lpstr>PowerPoint 演示文稿</vt:lpstr>
      <vt:lpstr>次要区别：</vt:lpstr>
      <vt:lpstr>最后的效果：</vt:lpstr>
      <vt:lpstr>混淆矩阵（评估分类模型性能）</vt:lpstr>
      <vt:lpstr>感谢大家观看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使用pytorch搭建垃圾识别模型</dc:title>
  <dc:creator>a1293</dc:creator>
  <cp:lastModifiedBy>a1293</cp:lastModifiedBy>
  <cp:revision>6</cp:revision>
  <dcterms:created xsi:type="dcterms:W3CDTF">2023-11-14T07:33:23Z</dcterms:created>
  <dcterms:modified xsi:type="dcterms:W3CDTF">2023-11-27T01:00:18Z</dcterms:modified>
</cp:coreProperties>
</file>